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81" r:id="rId4"/>
    <p:sldId id="259" r:id="rId5"/>
    <p:sldId id="280" r:id="rId6"/>
    <p:sldId id="261" r:id="rId7"/>
    <p:sldId id="273" r:id="rId8"/>
    <p:sldId id="282" r:id="rId9"/>
    <p:sldId id="266" r:id="rId10"/>
    <p:sldId id="276" r:id="rId11"/>
    <p:sldId id="267" r:id="rId12"/>
    <p:sldId id="275" r:id="rId13"/>
    <p:sldId id="268" r:id="rId14"/>
    <p:sldId id="278" r:id="rId15"/>
    <p:sldId id="274" r:id="rId16"/>
    <p:sldId id="270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A40000"/>
    <a:srgbClr val="EFF7FF"/>
    <a:srgbClr val="F7FBFF"/>
    <a:srgbClr val="DDF6FF"/>
    <a:srgbClr val="BDEEFF"/>
    <a:srgbClr val="EFFFF7"/>
    <a:srgbClr val="C9FFE4"/>
    <a:srgbClr val="B7FFDB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2060" autoAdjust="0"/>
  </p:normalViewPr>
  <p:slideViewPr>
    <p:cSldViewPr>
      <p:cViewPr varScale="1">
        <p:scale>
          <a:sx n="48" d="100"/>
          <a:sy n="48" d="100"/>
        </p:scale>
        <p:origin x="-9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7AB89-4588-4E1E-B14C-5F8F873DB4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AA0AC4-5D47-44DE-B52A-7349ED5CFBF5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business models</a:t>
          </a:r>
          <a:endParaRPr lang="en-US" dirty="0"/>
        </a:p>
      </dgm:t>
    </dgm:pt>
    <dgm:pt modelId="{3F4A8100-8C0C-4DD5-AB46-BEEA492CF641}" type="parTrans" cxnId="{BA8E3065-BB29-4D95-9EEA-2095C7D931CB}">
      <dgm:prSet/>
      <dgm:spPr/>
      <dgm:t>
        <a:bodyPr/>
        <a:lstStyle/>
        <a:p>
          <a:endParaRPr lang="en-US"/>
        </a:p>
      </dgm:t>
    </dgm:pt>
    <dgm:pt modelId="{422AF965-26CD-4D09-BD1F-2DE2689FA97E}" type="sibTrans" cxnId="{BA8E3065-BB29-4D95-9EEA-2095C7D931CB}">
      <dgm:prSet/>
      <dgm:spPr/>
      <dgm:t>
        <a:bodyPr/>
        <a:lstStyle/>
        <a:p>
          <a:endParaRPr lang="en-US"/>
        </a:p>
      </dgm:t>
    </dgm:pt>
    <dgm:pt modelId="{52BFD7C4-E0A7-43B2-A74A-2DA959C250A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establishment and management of complex networks</a:t>
          </a:r>
          <a:endParaRPr lang="en-US" dirty="0"/>
        </a:p>
      </dgm:t>
    </dgm:pt>
    <dgm:pt modelId="{FB76B61B-E939-425A-BBC1-9F69D48BCD40}" type="parTrans" cxnId="{7C804883-68BB-4250-82AE-7325D9601AED}">
      <dgm:prSet/>
      <dgm:spPr/>
      <dgm:t>
        <a:bodyPr/>
        <a:lstStyle/>
        <a:p>
          <a:endParaRPr lang="en-US"/>
        </a:p>
      </dgm:t>
    </dgm:pt>
    <dgm:pt modelId="{4B257E0E-221A-4A92-A82B-0FD8FBF94268}" type="sibTrans" cxnId="{7C804883-68BB-4250-82AE-7325D9601AED}">
      <dgm:prSet/>
      <dgm:spPr/>
      <dgm:t>
        <a:bodyPr/>
        <a:lstStyle/>
        <a:p>
          <a:endParaRPr lang="en-US"/>
        </a:p>
      </dgm:t>
    </dgm:pt>
    <dgm:pt modelId="{36E24CC5-2DD2-44DB-9AED-3E874D5BBBE2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new service offerings and value propositions</a:t>
          </a:r>
          <a:endParaRPr lang="en-US" dirty="0"/>
        </a:p>
      </dgm:t>
    </dgm:pt>
    <dgm:pt modelId="{8DEE9EB6-D63A-4864-8B2D-B172F6FAB72A}" type="parTrans" cxnId="{11AF40EC-D143-469D-8524-FC502C23C252}">
      <dgm:prSet/>
      <dgm:spPr/>
      <dgm:t>
        <a:bodyPr/>
        <a:lstStyle/>
        <a:p>
          <a:endParaRPr lang="en-US"/>
        </a:p>
      </dgm:t>
    </dgm:pt>
    <dgm:pt modelId="{E72D780A-ACDD-4EA7-9128-582132166299}" type="sibTrans" cxnId="{11AF40EC-D143-469D-8524-FC502C23C252}">
      <dgm:prSet/>
      <dgm:spPr/>
      <dgm:t>
        <a:bodyPr/>
        <a:lstStyle/>
        <a:p>
          <a:endParaRPr lang="en-US"/>
        </a:p>
      </dgm:t>
    </dgm:pt>
    <dgm:pt modelId="{8C52F372-CCF7-4033-A75F-23323783F0E7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 value creation and co-creation processes</a:t>
          </a:r>
          <a:endParaRPr lang="en-US" dirty="0"/>
        </a:p>
      </dgm:t>
    </dgm:pt>
    <dgm:pt modelId="{60B90BA4-42D9-49CA-9589-6FB11D06CD3B}" type="parTrans" cxnId="{7CE98488-36BF-43E0-8AC6-B5664EACFCD6}">
      <dgm:prSet/>
      <dgm:spPr/>
      <dgm:t>
        <a:bodyPr/>
        <a:lstStyle/>
        <a:p>
          <a:endParaRPr lang="en-US"/>
        </a:p>
      </dgm:t>
    </dgm:pt>
    <dgm:pt modelId="{89CC3FA3-5D77-4467-89D0-D073701885D0}" type="sibTrans" cxnId="{7CE98488-36BF-43E0-8AC6-B5664EACFCD6}">
      <dgm:prSet/>
      <dgm:spPr/>
      <dgm:t>
        <a:bodyPr/>
        <a:lstStyle/>
        <a:p>
          <a:endParaRPr lang="en-US"/>
        </a:p>
      </dgm:t>
    </dgm:pt>
    <dgm:pt modelId="{533E74EE-DF45-46F5-A9ED-474195B3CDBA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mapping and visualization </a:t>
          </a:r>
          <a:endParaRPr lang="en-US" dirty="0"/>
        </a:p>
      </dgm:t>
    </dgm:pt>
    <dgm:pt modelId="{C476982E-577F-4CA6-BB33-D73C4C9F0EBB}" type="parTrans" cxnId="{54AD5396-E5E7-4935-BEA8-304312FD1B28}">
      <dgm:prSet/>
      <dgm:spPr/>
      <dgm:t>
        <a:bodyPr/>
        <a:lstStyle/>
        <a:p>
          <a:endParaRPr lang="en-US"/>
        </a:p>
      </dgm:t>
    </dgm:pt>
    <dgm:pt modelId="{F9CB9347-0B9E-4B5F-9EF3-4552D9E7F60C}" type="sibTrans" cxnId="{54AD5396-E5E7-4935-BEA8-304312FD1B28}">
      <dgm:prSet/>
      <dgm:spPr/>
      <dgm:t>
        <a:bodyPr/>
        <a:lstStyle/>
        <a:p>
          <a:endParaRPr lang="en-US"/>
        </a:p>
      </dgm:t>
    </dgm:pt>
    <dgm:pt modelId="{A2DC54C0-E4C5-44FF-8F4F-359DDC9D04F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value-driven communication </a:t>
          </a:r>
          <a:endParaRPr lang="en-US" dirty="0"/>
        </a:p>
      </dgm:t>
    </dgm:pt>
    <dgm:pt modelId="{DC71EDF9-6779-43EA-9F9F-E42101F18114}" type="parTrans" cxnId="{3AB57FE2-5F4E-4AAB-9B6C-B97B1932B9DF}">
      <dgm:prSet/>
      <dgm:spPr/>
      <dgm:t>
        <a:bodyPr/>
        <a:lstStyle/>
        <a:p>
          <a:endParaRPr lang="en-US"/>
        </a:p>
      </dgm:t>
    </dgm:pt>
    <dgm:pt modelId="{2D229D36-CB85-4004-BA51-0B67D22A69B8}" type="sibTrans" cxnId="{3AB57FE2-5F4E-4AAB-9B6C-B97B1932B9DF}">
      <dgm:prSet/>
      <dgm:spPr/>
      <dgm:t>
        <a:bodyPr/>
        <a:lstStyle/>
        <a:p>
          <a:endParaRPr lang="en-US"/>
        </a:p>
      </dgm:t>
    </dgm:pt>
    <dgm:pt modelId="{DAAC04F9-5C9C-4AD9-BB04-BDD2656D6DB1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customer interaction</a:t>
          </a:r>
          <a:endParaRPr lang="en-US" dirty="0"/>
        </a:p>
      </dgm:t>
    </dgm:pt>
    <dgm:pt modelId="{5E3E7085-E6F9-43A7-8F6C-BC780190E2E2}" type="parTrans" cxnId="{34CC41CC-D25F-41F0-B513-77E384F4098D}">
      <dgm:prSet/>
      <dgm:spPr/>
      <dgm:t>
        <a:bodyPr/>
        <a:lstStyle/>
        <a:p>
          <a:endParaRPr lang="en-US"/>
        </a:p>
      </dgm:t>
    </dgm:pt>
    <dgm:pt modelId="{095E2BE1-8D3A-4B08-92C2-1F9950B3E681}" type="sibTrans" cxnId="{34CC41CC-D25F-41F0-B513-77E384F4098D}">
      <dgm:prSet/>
      <dgm:spPr/>
      <dgm:t>
        <a:bodyPr/>
        <a:lstStyle/>
        <a:p>
          <a:endParaRPr lang="en-US"/>
        </a:p>
      </dgm:t>
    </dgm:pt>
    <dgm:pt modelId="{438BA055-33BD-4A9E-B8A6-3216A1D8031A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customization strategies</a:t>
          </a:r>
          <a:endParaRPr lang="en-US" dirty="0"/>
        </a:p>
      </dgm:t>
    </dgm:pt>
    <dgm:pt modelId="{B547ED78-DD08-434E-B780-0A2FD43F796B}" type="parTrans" cxnId="{6A3F94D9-9FCF-4F72-8DA8-9B30483B7482}">
      <dgm:prSet/>
      <dgm:spPr/>
      <dgm:t>
        <a:bodyPr/>
        <a:lstStyle/>
        <a:p>
          <a:endParaRPr lang="en-US"/>
        </a:p>
      </dgm:t>
    </dgm:pt>
    <dgm:pt modelId="{4D87CAC0-1D1C-447A-84D9-8A0A2F830B83}" type="sibTrans" cxnId="{6A3F94D9-9FCF-4F72-8DA8-9B30483B7482}">
      <dgm:prSet/>
      <dgm:spPr/>
      <dgm:t>
        <a:bodyPr/>
        <a:lstStyle/>
        <a:p>
          <a:endParaRPr lang="en-US"/>
        </a:p>
      </dgm:t>
    </dgm:pt>
    <dgm:pt modelId="{C66C4113-BBC8-4AC2-BBDA-7FEFADFA3E83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tangible and intangible values</a:t>
          </a:r>
          <a:endParaRPr lang="en-US" dirty="0"/>
        </a:p>
      </dgm:t>
    </dgm:pt>
    <dgm:pt modelId="{48B08353-3A7C-4BEB-97DD-26986351A584}" type="parTrans" cxnId="{79C279E1-FE91-4AED-BBA2-BF54E046D435}">
      <dgm:prSet/>
      <dgm:spPr/>
      <dgm:t>
        <a:bodyPr/>
        <a:lstStyle/>
        <a:p>
          <a:endParaRPr lang="en-US"/>
        </a:p>
      </dgm:t>
    </dgm:pt>
    <dgm:pt modelId="{995D9218-FE9B-4438-B879-D2A7B40109F0}" type="sibTrans" cxnId="{79C279E1-FE91-4AED-BBA2-BF54E046D435}">
      <dgm:prSet/>
      <dgm:spPr/>
      <dgm:t>
        <a:bodyPr/>
        <a:lstStyle/>
        <a:p>
          <a:endParaRPr lang="en-US"/>
        </a:p>
      </dgm:t>
    </dgm:pt>
    <dgm:pt modelId="{5C78EBE9-C54E-4D4A-B50A-956C26A436DB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mtClean="0"/>
            <a:t>data </a:t>
          </a:r>
          <a:r>
            <a:rPr lang="en-US" dirty="0" smtClean="0"/>
            <a:t>collection</a:t>
          </a:r>
          <a:endParaRPr lang="en-US" dirty="0"/>
        </a:p>
      </dgm:t>
    </dgm:pt>
    <dgm:pt modelId="{E0E2D72A-FA9E-476C-A9F2-E8130DE6E828}" type="parTrans" cxnId="{0687186E-13FF-4F9F-AE07-DBFD8A378BB6}">
      <dgm:prSet/>
      <dgm:spPr/>
      <dgm:t>
        <a:bodyPr/>
        <a:lstStyle/>
        <a:p>
          <a:endParaRPr lang="en-US"/>
        </a:p>
      </dgm:t>
    </dgm:pt>
    <dgm:pt modelId="{42D71563-64F8-4383-9602-2079133326DF}" type="sibTrans" cxnId="{0687186E-13FF-4F9F-AE07-DBFD8A378BB6}">
      <dgm:prSet/>
      <dgm:spPr/>
      <dgm:t>
        <a:bodyPr/>
        <a:lstStyle/>
        <a:p>
          <a:endParaRPr lang="en-US"/>
        </a:p>
      </dgm:t>
    </dgm:pt>
    <dgm:pt modelId="{893D09F7-8B11-4D24-9C12-1FEBF8C4CFC4}" type="pres">
      <dgm:prSet presAssocID="{BD17AB89-4588-4E1E-B14C-5F8F873DB4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4272E-95FB-40C5-9F30-7E9E4A628D2C}" type="pres">
      <dgm:prSet presAssocID="{04AA0AC4-5D47-44DE-B52A-7349ED5CFBF5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D1D67-B99F-42B4-B95F-F59611B25BE7}" type="pres">
      <dgm:prSet presAssocID="{422AF965-26CD-4D09-BD1F-2DE2689FA97E}" presName="sibTrans" presStyleCnt="0"/>
      <dgm:spPr/>
    </dgm:pt>
    <dgm:pt modelId="{4640984C-4F4D-4E80-8A5B-831542768C79}" type="pres">
      <dgm:prSet presAssocID="{52BFD7C4-E0A7-43B2-A74A-2DA959C250A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5481D-FED4-4A0A-A368-16D58D0FD381}" type="pres">
      <dgm:prSet presAssocID="{4B257E0E-221A-4A92-A82B-0FD8FBF94268}" presName="sibTrans" presStyleCnt="0"/>
      <dgm:spPr/>
    </dgm:pt>
    <dgm:pt modelId="{4691F728-CE86-4731-9A1A-CB988631C6CB}" type="pres">
      <dgm:prSet presAssocID="{36E24CC5-2DD2-44DB-9AED-3E874D5BBBE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0B311-B57B-4F82-A452-2156D9CCFC3A}" type="pres">
      <dgm:prSet presAssocID="{E72D780A-ACDD-4EA7-9128-582132166299}" presName="sibTrans" presStyleCnt="0"/>
      <dgm:spPr/>
    </dgm:pt>
    <dgm:pt modelId="{C80A8FF0-7241-4234-B39D-556CC66BF86D}" type="pres">
      <dgm:prSet presAssocID="{8C52F372-CCF7-4033-A75F-23323783F0E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7E694-DC6E-4B51-B2F0-8204772B62EB}" type="pres">
      <dgm:prSet presAssocID="{89CC3FA3-5D77-4467-89D0-D073701885D0}" presName="sibTrans" presStyleCnt="0"/>
      <dgm:spPr/>
    </dgm:pt>
    <dgm:pt modelId="{283304CC-8118-4B31-803F-A07B59F3C3F4}" type="pres">
      <dgm:prSet presAssocID="{533E74EE-DF45-46F5-A9ED-474195B3CDBA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9B6CB-F10A-4120-8159-398F9BC78436}" type="pres">
      <dgm:prSet presAssocID="{F9CB9347-0B9E-4B5F-9EF3-4552D9E7F60C}" presName="sibTrans" presStyleCnt="0"/>
      <dgm:spPr/>
    </dgm:pt>
    <dgm:pt modelId="{4AA7D679-F343-4CF7-8510-7D17A0B1AE42}" type="pres">
      <dgm:prSet presAssocID="{A2DC54C0-E4C5-44FF-8F4F-359DDC9D04F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3D46E-9BCD-4AA4-A34A-B10FB9685374}" type="pres">
      <dgm:prSet presAssocID="{2D229D36-CB85-4004-BA51-0B67D22A69B8}" presName="sibTrans" presStyleCnt="0"/>
      <dgm:spPr/>
    </dgm:pt>
    <dgm:pt modelId="{F454E738-67ED-415F-AA2D-B7A6A509A2CA}" type="pres">
      <dgm:prSet presAssocID="{DAAC04F9-5C9C-4AD9-BB04-BDD2656D6DB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90BD9-4A15-43FB-A8E3-803E99D91FE2}" type="pres">
      <dgm:prSet presAssocID="{095E2BE1-8D3A-4B08-92C2-1F9950B3E681}" presName="sibTrans" presStyleCnt="0"/>
      <dgm:spPr/>
    </dgm:pt>
    <dgm:pt modelId="{E1875928-75F8-4D70-96D7-24607E5408A1}" type="pres">
      <dgm:prSet presAssocID="{5C78EBE9-C54E-4D4A-B50A-956C26A436D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DE5AC-87B9-4784-A1FB-FBAF3BFDD57D}" type="pres">
      <dgm:prSet presAssocID="{42D71563-64F8-4383-9602-2079133326DF}" presName="sibTrans" presStyleCnt="0"/>
      <dgm:spPr/>
    </dgm:pt>
    <dgm:pt modelId="{0C6249BB-337F-4645-B116-805596FB8725}" type="pres">
      <dgm:prSet presAssocID="{438BA055-33BD-4A9E-B8A6-3216A1D8031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1949F-B2E9-4AA9-8008-C8D3A9479BC5}" type="pres">
      <dgm:prSet presAssocID="{4D87CAC0-1D1C-447A-84D9-8A0A2F830B83}" presName="sibTrans" presStyleCnt="0"/>
      <dgm:spPr/>
    </dgm:pt>
    <dgm:pt modelId="{13072188-F2AC-4F0C-AD44-1D3792D4EFE6}" type="pres">
      <dgm:prSet presAssocID="{C66C4113-BBC8-4AC2-BBDA-7FEFADFA3E8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41068-AC0F-4825-B3C7-E7B934A9037C}" type="presOf" srcId="{A2DC54C0-E4C5-44FF-8F4F-359DDC9D04F9}" destId="{4AA7D679-F343-4CF7-8510-7D17A0B1AE42}" srcOrd="0" destOrd="0" presId="urn:microsoft.com/office/officeart/2005/8/layout/default"/>
    <dgm:cxn modelId="{34CC41CC-D25F-41F0-B513-77E384F4098D}" srcId="{BD17AB89-4588-4E1E-B14C-5F8F873DB4AD}" destId="{DAAC04F9-5C9C-4AD9-BB04-BDD2656D6DB1}" srcOrd="6" destOrd="0" parTransId="{5E3E7085-E6F9-43A7-8F6C-BC780190E2E2}" sibTransId="{095E2BE1-8D3A-4B08-92C2-1F9950B3E681}"/>
    <dgm:cxn modelId="{5B620AE6-018D-40E1-AFF7-5E2301DE36C9}" type="presOf" srcId="{533E74EE-DF45-46F5-A9ED-474195B3CDBA}" destId="{283304CC-8118-4B31-803F-A07B59F3C3F4}" srcOrd="0" destOrd="0" presId="urn:microsoft.com/office/officeart/2005/8/layout/default"/>
    <dgm:cxn modelId="{54AD5396-E5E7-4935-BEA8-304312FD1B28}" srcId="{BD17AB89-4588-4E1E-B14C-5F8F873DB4AD}" destId="{533E74EE-DF45-46F5-A9ED-474195B3CDBA}" srcOrd="4" destOrd="0" parTransId="{C476982E-577F-4CA6-BB33-D73C4C9F0EBB}" sibTransId="{F9CB9347-0B9E-4B5F-9EF3-4552D9E7F60C}"/>
    <dgm:cxn modelId="{79C279E1-FE91-4AED-BBA2-BF54E046D435}" srcId="{BD17AB89-4588-4E1E-B14C-5F8F873DB4AD}" destId="{C66C4113-BBC8-4AC2-BBDA-7FEFADFA3E83}" srcOrd="9" destOrd="0" parTransId="{48B08353-3A7C-4BEB-97DD-26986351A584}" sibTransId="{995D9218-FE9B-4438-B879-D2A7B40109F0}"/>
    <dgm:cxn modelId="{938B25E6-52CB-4441-BB7A-8CBE7ABEA927}" type="presOf" srcId="{C66C4113-BBC8-4AC2-BBDA-7FEFADFA3E83}" destId="{13072188-F2AC-4F0C-AD44-1D3792D4EFE6}" srcOrd="0" destOrd="0" presId="urn:microsoft.com/office/officeart/2005/8/layout/default"/>
    <dgm:cxn modelId="{6A3F94D9-9FCF-4F72-8DA8-9B30483B7482}" srcId="{BD17AB89-4588-4E1E-B14C-5F8F873DB4AD}" destId="{438BA055-33BD-4A9E-B8A6-3216A1D8031A}" srcOrd="8" destOrd="0" parTransId="{B547ED78-DD08-434E-B780-0A2FD43F796B}" sibTransId="{4D87CAC0-1D1C-447A-84D9-8A0A2F830B83}"/>
    <dgm:cxn modelId="{2ECC6820-5695-440C-9F68-808EF710D924}" type="presOf" srcId="{52BFD7C4-E0A7-43B2-A74A-2DA959C250AF}" destId="{4640984C-4F4D-4E80-8A5B-831542768C79}" srcOrd="0" destOrd="0" presId="urn:microsoft.com/office/officeart/2005/8/layout/default"/>
    <dgm:cxn modelId="{2026ACF8-BADA-4C8A-B26B-B6D22D5FEFAD}" type="presOf" srcId="{8C52F372-CCF7-4033-A75F-23323783F0E7}" destId="{C80A8FF0-7241-4234-B39D-556CC66BF86D}" srcOrd="0" destOrd="0" presId="urn:microsoft.com/office/officeart/2005/8/layout/default"/>
    <dgm:cxn modelId="{3AB57FE2-5F4E-4AAB-9B6C-B97B1932B9DF}" srcId="{BD17AB89-4588-4E1E-B14C-5F8F873DB4AD}" destId="{A2DC54C0-E4C5-44FF-8F4F-359DDC9D04F9}" srcOrd="5" destOrd="0" parTransId="{DC71EDF9-6779-43EA-9F9F-E42101F18114}" sibTransId="{2D229D36-CB85-4004-BA51-0B67D22A69B8}"/>
    <dgm:cxn modelId="{779E3B71-88C8-441C-B79E-FDB2086945E0}" type="presOf" srcId="{438BA055-33BD-4A9E-B8A6-3216A1D8031A}" destId="{0C6249BB-337F-4645-B116-805596FB8725}" srcOrd="0" destOrd="0" presId="urn:microsoft.com/office/officeart/2005/8/layout/default"/>
    <dgm:cxn modelId="{E7806DF0-C547-4A4C-B06B-1150198EDE2B}" type="presOf" srcId="{04AA0AC4-5D47-44DE-B52A-7349ED5CFBF5}" destId="{8404272E-95FB-40C5-9F30-7E9E4A628D2C}" srcOrd="0" destOrd="0" presId="urn:microsoft.com/office/officeart/2005/8/layout/default"/>
    <dgm:cxn modelId="{7C804883-68BB-4250-82AE-7325D9601AED}" srcId="{BD17AB89-4588-4E1E-B14C-5F8F873DB4AD}" destId="{52BFD7C4-E0A7-43B2-A74A-2DA959C250AF}" srcOrd="1" destOrd="0" parTransId="{FB76B61B-E939-425A-BBC1-9F69D48BCD40}" sibTransId="{4B257E0E-221A-4A92-A82B-0FD8FBF94268}"/>
    <dgm:cxn modelId="{7CE98488-36BF-43E0-8AC6-B5664EACFCD6}" srcId="{BD17AB89-4588-4E1E-B14C-5F8F873DB4AD}" destId="{8C52F372-CCF7-4033-A75F-23323783F0E7}" srcOrd="3" destOrd="0" parTransId="{60B90BA4-42D9-49CA-9589-6FB11D06CD3B}" sibTransId="{89CC3FA3-5D77-4467-89D0-D073701885D0}"/>
    <dgm:cxn modelId="{11AF40EC-D143-469D-8524-FC502C23C252}" srcId="{BD17AB89-4588-4E1E-B14C-5F8F873DB4AD}" destId="{36E24CC5-2DD2-44DB-9AED-3E874D5BBBE2}" srcOrd="2" destOrd="0" parTransId="{8DEE9EB6-D63A-4864-8B2D-B172F6FAB72A}" sibTransId="{E72D780A-ACDD-4EA7-9128-582132166299}"/>
    <dgm:cxn modelId="{0B0BEE23-CB2A-4912-A72B-0E840904A7AD}" type="presOf" srcId="{5C78EBE9-C54E-4D4A-B50A-956C26A436DB}" destId="{E1875928-75F8-4D70-96D7-24607E5408A1}" srcOrd="0" destOrd="0" presId="urn:microsoft.com/office/officeart/2005/8/layout/default"/>
    <dgm:cxn modelId="{BA8E3065-BB29-4D95-9EEA-2095C7D931CB}" srcId="{BD17AB89-4588-4E1E-B14C-5F8F873DB4AD}" destId="{04AA0AC4-5D47-44DE-B52A-7349ED5CFBF5}" srcOrd="0" destOrd="0" parTransId="{3F4A8100-8C0C-4DD5-AB46-BEEA492CF641}" sibTransId="{422AF965-26CD-4D09-BD1F-2DE2689FA97E}"/>
    <dgm:cxn modelId="{3483522D-ED8F-4DFD-98C0-1ECB07D516CB}" type="presOf" srcId="{BD17AB89-4588-4E1E-B14C-5F8F873DB4AD}" destId="{893D09F7-8B11-4D24-9C12-1FEBF8C4CFC4}" srcOrd="0" destOrd="0" presId="urn:microsoft.com/office/officeart/2005/8/layout/default"/>
    <dgm:cxn modelId="{477C1FFD-BB53-4875-8930-44C07AD2622D}" type="presOf" srcId="{36E24CC5-2DD2-44DB-9AED-3E874D5BBBE2}" destId="{4691F728-CE86-4731-9A1A-CB988631C6CB}" srcOrd="0" destOrd="0" presId="urn:microsoft.com/office/officeart/2005/8/layout/default"/>
    <dgm:cxn modelId="{F94040B1-CDC6-4096-933E-7E54F6CA73B1}" type="presOf" srcId="{DAAC04F9-5C9C-4AD9-BB04-BDD2656D6DB1}" destId="{F454E738-67ED-415F-AA2D-B7A6A509A2CA}" srcOrd="0" destOrd="0" presId="urn:microsoft.com/office/officeart/2005/8/layout/default"/>
    <dgm:cxn modelId="{0687186E-13FF-4F9F-AE07-DBFD8A378BB6}" srcId="{BD17AB89-4588-4E1E-B14C-5F8F873DB4AD}" destId="{5C78EBE9-C54E-4D4A-B50A-956C26A436DB}" srcOrd="7" destOrd="0" parTransId="{E0E2D72A-FA9E-476C-A9F2-E8130DE6E828}" sibTransId="{42D71563-64F8-4383-9602-2079133326DF}"/>
    <dgm:cxn modelId="{3D747459-47CA-4012-8CFC-F909F8F0DC6C}" type="presParOf" srcId="{893D09F7-8B11-4D24-9C12-1FEBF8C4CFC4}" destId="{8404272E-95FB-40C5-9F30-7E9E4A628D2C}" srcOrd="0" destOrd="0" presId="urn:microsoft.com/office/officeart/2005/8/layout/default"/>
    <dgm:cxn modelId="{A923246D-4C5A-47D1-985E-FBB4CBBA37C8}" type="presParOf" srcId="{893D09F7-8B11-4D24-9C12-1FEBF8C4CFC4}" destId="{D9DD1D67-B99F-42B4-B95F-F59611B25BE7}" srcOrd="1" destOrd="0" presId="urn:microsoft.com/office/officeart/2005/8/layout/default"/>
    <dgm:cxn modelId="{74144284-266C-4B4D-BB5E-4A4D88678AF2}" type="presParOf" srcId="{893D09F7-8B11-4D24-9C12-1FEBF8C4CFC4}" destId="{4640984C-4F4D-4E80-8A5B-831542768C79}" srcOrd="2" destOrd="0" presId="urn:microsoft.com/office/officeart/2005/8/layout/default"/>
    <dgm:cxn modelId="{7EE2C561-BC9A-4013-BBD5-042222033E5D}" type="presParOf" srcId="{893D09F7-8B11-4D24-9C12-1FEBF8C4CFC4}" destId="{5185481D-FED4-4A0A-A368-16D58D0FD381}" srcOrd="3" destOrd="0" presId="urn:microsoft.com/office/officeart/2005/8/layout/default"/>
    <dgm:cxn modelId="{C4A562F7-AFDF-42A1-BB3E-25BD15591363}" type="presParOf" srcId="{893D09F7-8B11-4D24-9C12-1FEBF8C4CFC4}" destId="{4691F728-CE86-4731-9A1A-CB988631C6CB}" srcOrd="4" destOrd="0" presId="urn:microsoft.com/office/officeart/2005/8/layout/default"/>
    <dgm:cxn modelId="{A851A819-FC44-4B71-8BBD-20927AC85704}" type="presParOf" srcId="{893D09F7-8B11-4D24-9C12-1FEBF8C4CFC4}" destId="{7CB0B311-B57B-4F82-A452-2156D9CCFC3A}" srcOrd="5" destOrd="0" presId="urn:microsoft.com/office/officeart/2005/8/layout/default"/>
    <dgm:cxn modelId="{EE66EC41-E206-48C8-9FB7-700CCCDED77D}" type="presParOf" srcId="{893D09F7-8B11-4D24-9C12-1FEBF8C4CFC4}" destId="{C80A8FF0-7241-4234-B39D-556CC66BF86D}" srcOrd="6" destOrd="0" presId="urn:microsoft.com/office/officeart/2005/8/layout/default"/>
    <dgm:cxn modelId="{58E5F32A-4935-497E-BC97-2C3F5B27144D}" type="presParOf" srcId="{893D09F7-8B11-4D24-9C12-1FEBF8C4CFC4}" destId="{D297E694-DC6E-4B51-B2F0-8204772B62EB}" srcOrd="7" destOrd="0" presId="urn:microsoft.com/office/officeart/2005/8/layout/default"/>
    <dgm:cxn modelId="{F5D53E5D-83A7-42A3-9B2C-2CF326C838ED}" type="presParOf" srcId="{893D09F7-8B11-4D24-9C12-1FEBF8C4CFC4}" destId="{283304CC-8118-4B31-803F-A07B59F3C3F4}" srcOrd="8" destOrd="0" presId="urn:microsoft.com/office/officeart/2005/8/layout/default"/>
    <dgm:cxn modelId="{CB9609BE-510B-4B59-8A08-3FC1E328D463}" type="presParOf" srcId="{893D09F7-8B11-4D24-9C12-1FEBF8C4CFC4}" destId="{41F9B6CB-F10A-4120-8159-398F9BC78436}" srcOrd="9" destOrd="0" presId="urn:microsoft.com/office/officeart/2005/8/layout/default"/>
    <dgm:cxn modelId="{C6839480-2D2E-45E2-832F-EED0FD35690C}" type="presParOf" srcId="{893D09F7-8B11-4D24-9C12-1FEBF8C4CFC4}" destId="{4AA7D679-F343-4CF7-8510-7D17A0B1AE42}" srcOrd="10" destOrd="0" presId="urn:microsoft.com/office/officeart/2005/8/layout/default"/>
    <dgm:cxn modelId="{9B880C6E-24D8-4172-9CBB-3768D7F00046}" type="presParOf" srcId="{893D09F7-8B11-4D24-9C12-1FEBF8C4CFC4}" destId="{4043D46E-9BCD-4AA4-A34A-B10FB9685374}" srcOrd="11" destOrd="0" presId="urn:microsoft.com/office/officeart/2005/8/layout/default"/>
    <dgm:cxn modelId="{E0B5ACF3-C495-472A-9295-10424E94DD95}" type="presParOf" srcId="{893D09F7-8B11-4D24-9C12-1FEBF8C4CFC4}" destId="{F454E738-67ED-415F-AA2D-B7A6A509A2CA}" srcOrd="12" destOrd="0" presId="urn:microsoft.com/office/officeart/2005/8/layout/default"/>
    <dgm:cxn modelId="{003BD6E8-D9E6-4D20-9502-6F43C39485F1}" type="presParOf" srcId="{893D09F7-8B11-4D24-9C12-1FEBF8C4CFC4}" destId="{DE690BD9-4A15-43FB-A8E3-803E99D91FE2}" srcOrd="13" destOrd="0" presId="urn:microsoft.com/office/officeart/2005/8/layout/default"/>
    <dgm:cxn modelId="{A10FA090-25C2-4EC5-96A2-455C3D4A6250}" type="presParOf" srcId="{893D09F7-8B11-4D24-9C12-1FEBF8C4CFC4}" destId="{E1875928-75F8-4D70-96D7-24607E5408A1}" srcOrd="14" destOrd="0" presId="urn:microsoft.com/office/officeart/2005/8/layout/default"/>
    <dgm:cxn modelId="{41FF1C8D-2185-43C7-B092-FADA9CA0BA3C}" type="presParOf" srcId="{893D09F7-8B11-4D24-9C12-1FEBF8C4CFC4}" destId="{2CADE5AC-87B9-4784-A1FB-FBAF3BFDD57D}" srcOrd="15" destOrd="0" presId="urn:microsoft.com/office/officeart/2005/8/layout/default"/>
    <dgm:cxn modelId="{8899EE28-143C-454C-B298-A1838E90ADEB}" type="presParOf" srcId="{893D09F7-8B11-4D24-9C12-1FEBF8C4CFC4}" destId="{0C6249BB-337F-4645-B116-805596FB8725}" srcOrd="16" destOrd="0" presId="urn:microsoft.com/office/officeart/2005/8/layout/default"/>
    <dgm:cxn modelId="{C0DB8F86-D411-4462-A4F8-BC38C619AAAE}" type="presParOf" srcId="{893D09F7-8B11-4D24-9C12-1FEBF8C4CFC4}" destId="{ED21949F-B2E9-4AA9-8008-C8D3A9479BC5}" srcOrd="17" destOrd="0" presId="urn:microsoft.com/office/officeart/2005/8/layout/default"/>
    <dgm:cxn modelId="{8AA3CD6C-B535-4863-B86D-EAC28CBF56FC}" type="presParOf" srcId="{893D09F7-8B11-4D24-9C12-1FEBF8C4CFC4}" destId="{13072188-F2AC-4F0C-AD44-1D3792D4EFE6}" srcOrd="1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7A7870-03D9-4DC7-A103-E7D82A43CC01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2313DA7F-FFF6-41B7-8F1A-B647C6CA009F}">
      <dgm:prSet phldrT="[Texto]"/>
      <dgm:spPr>
        <a:xfrm>
          <a:off x="3177517" y="3998333"/>
          <a:ext cx="1874564" cy="9372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Planning of the improvement projects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BC5476A-5954-42CA-BC8F-F4D5F3CDBDEA}" type="parTrans" cxnId="{6EA7F846-F695-48A6-8413-9762A9814228}">
      <dgm:prSet/>
      <dgm:spPr/>
      <dgm:t>
        <a:bodyPr/>
        <a:lstStyle/>
        <a:p>
          <a:endParaRPr lang="en-US" noProof="0">
            <a:latin typeface="Arial" pitchFamily="34" charset="0"/>
            <a:cs typeface="Arial" pitchFamily="34" charset="0"/>
          </a:endParaRPr>
        </a:p>
      </dgm:t>
    </dgm:pt>
    <dgm:pt modelId="{8EAB7B6E-ED44-4504-950C-422FFF28A123}" type="sibTrans" cxnId="{6EA7F846-F695-48A6-8413-9762A9814228}">
      <dgm:prSet/>
      <dgm:spPr/>
      <dgm:t>
        <a:bodyPr/>
        <a:lstStyle/>
        <a:p>
          <a:endParaRPr lang="en-US" noProof="0">
            <a:latin typeface="Arial" pitchFamily="34" charset="0"/>
            <a:cs typeface="Arial" pitchFamily="34" charset="0"/>
          </a:endParaRPr>
        </a:p>
      </dgm:t>
    </dgm:pt>
    <dgm:pt modelId="{46470163-DDE5-4568-9580-16E4BFB755CE}">
      <dgm:prSet phldrT="[Texto]"/>
      <dgm:spPr>
        <a:xfrm>
          <a:off x="1080121" y="2736312"/>
          <a:ext cx="1874564" cy="9372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Implementation of the projects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7B8A54F-BC35-41F0-A8E2-CBAAC543AAD8}" type="parTrans" cxnId="{B87DA64F-5BB7-4161-99F2-0A2C763CF0F0}">
      <dgm:prSet/>
      <dgm:spPr/>
      <dgm:t>
        <a:bodyPr/>
        <a:lstStyle/>
        <a:p>
          <a:endParaRPr lang="en-US" noProof="0">
            <a:latin typeface="Arial" pitchFamily="34" charset="0"/>
            <a:cs typeface="Arial" pitchFamily="34" charset="0"/>
          </a:endParaRPr>
        </a:p>
      </dgm:t>
    </dgm:pt>
    <dgm:pt modelId="{EA758ABE-C62B-4DB3-B25A-904F5D6D479F}" type="sibTrans" cxnId="{B87DA64F-5BB7-4161-99F2-0A2C763CF0F0}">
      <dgm:prSet/>
      <dgm:spPr/>
      <dgm:t>
        <a:bodyPr/>
        <a:lstStyle/>
        <a:p>
          <a:endParaRPr lang="en-US" noProof="0">
            <a:latin typeface="Arial" pitchFamily="34" charset="0"/>
            <a:cs typeface="Arial" pitchFamily="34" charset="0"/>
          </a:endParaRPr>
        </a:p>
      </dgm:t>
    </dgm:pt>
    <dgm:pt modelId="{F13BC1AB-D36A-4F81-88BC-EE7CB69B3019}">
      <dgm:prSet phldrT="[Texto]"/>
      <dgm:spPr>
        <a:xfrm>
          <a:off x="1152130" y="1008115"/>
          <a:ext cx="1874564" cy="9372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Assessment of the results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2FD9425-7E1E-4C88-A17E-9C3DAF8FA873}" type="parTrans" cxnId="{B0580CFB-D952-489B-B9EA-2EDC6B736383}">
      <dgm:prSet/>
      <dgm:spPr/>
      <dgm:t>
        <a:bodyPr/>
        <a:lstStyle/>
        <a:p>
          <a:endParaRPr lang="en-US" noProof="0">
            <a:latin typeface="Arial" pitchFamily="34" charset="0"/>
            <a:cs typeface="Arial" pitchFamily="34" charset="0"/>
          </a:endParaRPr>
        </a:p>
      </dgm:t>
    </dgm:pt>
    <dgm:pt modelId="{F486FCBB-9BF2-43BD-AD70-8C959C484941}" type="sibTrans" cxnId="{B0580CFB-D952-489B-B9EA-2EDC6B736383}">
      <dgm:prSet/>
      <dgm:spPr/>
      <dgm:t>
        <a:bodyPr/>
        <a:lstStyle/>
        <a:p>
          <a:endParaRPr lang="en-US" noProof="0">
            <a:latin typeface="Arial" pitchFamily="34" charset="0"/>
            <a:cs typeface="Arial" pitchFamily="34" charset="0"/>
          </a:endParaRPr>
        </a:p>
      </dgm:t>
    </dgm:pt>
    <dgm:pt modelId="{9C21D5EF-5A21-4672-BD9D-6DBE337D8150}">
      <dgm:prSet phldrT="[Texto]"/>
      <dgm:spPr>
        <a:xfrm>
          <a:off x="5061304" y="2703763"/>
          <a:ext cx="1874564" cy="9372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Strategic roadmap for implementation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C45B81F1-A96D-405B-ACF9-3AE1DDEF2708}" type="sibTrans" cxnId="{A13FD7BA-8E91-4487-9048-3EFFB2D6DCF0}">
      <dgm:prSet/>
      <dgm:spPr/>
      <dgm:t>
        <a:bodyPr/>
        <a:lstStyle/>
        <a:p>
          <a:endParaRPr lang="en-US" noProof="0">
            <a:latin typeface="Arial" pitchFamily="34" charset="0"/>
            <a:cs typeface="Arial" pitchFamily="34" charset="0"/>
          </a:endParaRPr>
        </a:p>
      </dgm:t>
    </dgm:pt>
    <dgm:pt modelId="{02077EB4-CDEE-4C5B-8F6C-364A7152E8B9}" type="parTrans" cxnId="{A13FD7BA-8E91-4487-9048-3EFFB2D6DCF0}">
      <dgm:prSet/>
      <dgm:spPr/>
      <dgm:t>
        <a:bodyPr/>
        <a:lstStyle/>
        <a:p>
          <a:endParaRPr lang="en-US" noProof="0">
            <a:latin typeface="Arial" pitchFamily="34" charset="0"/>
            <a:cs typeface="Arial" pitchFamily="34" charset="0"/>
          </a:endParaRPr>
        </a:p>
      </dgm:t>
    </dgm:pt>
    <dgm:pt modelId="{33B2C41E-A098-40D5-8936-A796936B852B}">
      <dgm:prSet phldrT="[Texto]"/>
      <dgm:spPr>
        <a:xfrm>
          <a:off x="3177517" y="0"/>
          <a:ext cx="1874564" cy="9372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Diagnosis of the current maturity profile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3CF58A0-6BF1-4F88-A1AC-A86C5F1A12E3}" type="sibTrans" cxnId="{613ABA59-1904-47A9-92CF-C8E6D3AEF873}">
      <dgm:prSet/>
      <dgm:spPr>
        <a:xfrm>
          <a:off x="1651757" y="-5980"/>
          <a:ext cx="4926085" cy="4926085"/>
        </a:xfrm>
        <a:solidFill>
          <a:schemeClr val="tx1">
            <a:lumMod val="75000"/>
            <a:lumOff val="25000"/>
          </a:schemeClr>
        </a:solidFill>
        <a:ln>
          <a:noFill/>
        </a:ln>
        <a:effectLst/>
      </dgm:spPr>
      <dgm:t>
        <a:bodyPr/>
        <a:lstStyle/>
        <a:p>
          <a:endParaRPr lang="en-US" noProof="0">
            <a:latin typeface="Arial" pitchFamily="34" charset="0"/>
            <a:cs typeface="Arial" pitchFamily="34" charset="0"/>
          </a:endParaRPr>
        </a:p>
      </dgm:t>
    </dgm:pt>
    <dgm:pt modelId="{6F5A01D4-475F-48E9-A4E3-6DEAB8401392}" type="parTrans" cxnId="{613ABA59-1904-47A9-92CF-C8E6D3AEF873}">
      <dgm:prSet/>
      <dgm:spPr/>
      <dgm:t>
        <a:bodyPr/>
        <a:lstStyle/>
        <a:p>
          <a:endParaRPr lang="en-US" noProof="0">
            <a:latin typeface="Arial" pitchFamily="34" charset="0"/>
            <a:cs typeface="Arial" pitchFamily="34" charset="0"/>
          </a:endParaRPr>
        </a:p>
      </dgm:t>
    </dgm:pt>
    <dgm:pt modelId="{BEEDDB8F-8720-4884-9F00-ADCE089AD7F7}">
      <dgm:prSet phldrT="[Texto]"/>
      <dgm:spPr>
        <a:xfrm>
          <a:off x="5085415" y="1167901"/>
          <a:ext cx="1874564" cy="93728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n-US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Definition of strategic goals for implementation</a:t>
          </a:r>
          <a:endParaRPr lang="en-US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0F933FD0-AECE-4160-9CD8-1CF99DA7A612}" type="sibTrans" cxnId="{C3C936DF-3C65-4183-8CB8-55FF2604C1CD}">
      <dgm:prSet/>
      <dgm:spPr/>
      <dgm:t>
        <a:bodyPr/>
        <a:lstStyle/>
        <a:p>
          <a:endParaRPr lang="en-US" noProof="0">
            <a:latin typeface="Arial" pitchFamily="34" charset="0"/>
            <a:cs typeface="Arial" pitchFamily="34" charset="0"/>
          </a:endParaRPr>
        </a:p>
      </dgm:t>
    </dgm:pt>
    <dgm:pt modelId="{76696F45-5541-4361-8785-F26B7A436AD0}" type="parTrans" cxnId="{C3C936DF-3C65-4183-8CB8-55FF2604C1CD}">
      <dgm:prSet/>
      <dgm:spPr/>
      <dgm:t>
        <a:bodyPr/>
        <a:lstStyle/>
        <a:p>
          <a:endParaRPr lang="en-US" noProof="0">
            <a:latin typeface="Arial" pitchFamily="34" charset="0"/>
            <a:cs typeface="Arial" pitchFamily="34" charset="0"/>
          </a:endParaRPr>
        </a:p>
      </dgm:t>
    </dgm:pt>
    <dgm:pt modelId="{8DEEF68B-01CF-4A7E-9D02-8DA88072709C}" type="pres">
      <dgm:prSet presAssocID="{597A7870-03D9-4DC7-A103-E7D82A43CC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4B77C0-7BE9-48B2-8765-CD5B3F66F528}" type="pres">
      <dgm:prSet presAssocID="{597A7870-03D9-4DC7-A103-E7D82A43CC01}" presName="cycle" presStyleCnt="0"/>
      <dgm:spPr/>
    </dgm:pt>
    <dgm:pt modelId="{44E47B21-60F8-4664-A4FC-0DFBE775ACDA}" type="pres">
      <dgm:prSet presAssocID="{33B2C41E-A098-40D5-8936-A796936B852B}" presName="nodeFirstNode" presStyleLbl="node1" presStyleIdx="0" presStyleCnt="6" custRadScaleRad="1036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A323D8F3-9614-42E2-B78E-6459206126AA}" type="pres">
      <dgm:prSet presAssocID="{F3CF58A0-6BF1-4F88-A1AC-A86C5F1A12E3}" presName="sibTransFirstNode" presStyleLbl="bgShp" presStyleIdx="0" presStyleCnt="1"/>
      <dgm:spPr>
        <a:prstGeom prst="circularArrow">
          <a:avLst>
            <a:gd name="adj1" fmla="val 5274"/>
            <a:gd name="adj2" fmla="val 312630"/>
            <a:gd name="adj3" fmla="val 14226525"/>
            <a:gd name="adj4" fmla="val 17127958"/>
            <a:gd name="adj5" fmla="val 5477"/>
          </a:avLst>
        </a:prstGeom>
      </dgm:spPr>
      <dgm:t>
        <a:bodyPr/>
        <a:lstStyle/>
        <a:p>
          <a:endParaRPr lang="pt-BR"/>
        </a:p>
      </dgm:t>
    </dgm:pt>
    <dgm:pt modelId="{0669D4CC-95C6-4769-8247-1B6F67986011}" type="pres">
      <dgm:prSet presAssocID="{BEEDDB8F-8720-4884-9F00-ADCE089AD7F7}" presName="nodeFollowingNodes" presStyleLbl="node1" presStyleIdx="1" presStyleCnt="6" custRadScaleRad="104757" custRadScaleInc="108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FBB69954-7FC3-48A5-9140-5EAA44EA2C78}" type="pres">
      <dgm:prSet presAssocID="{9C21D5EF-5A21-4672-BD9D-6DBE337D8150}" presName="nodeFollowingNodes" presStyleLbl="node1" presStyleIdx="2" presStyleCnt="6" custRadScaleRad="100629" custRadScaleInc="-184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3155060A-7244-4258-90A7-B65E41CEC088}" type="pres">
      <dgm:prSet presAssocID="{2313DA7F-FFF6-41B7-8F1A-B647C6CA009F}" presName="nodeFollowingNodes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7439B5B6-B40B-4564-B9EA-3B73012D902F}" type="pres">
      <dgm:prSet presAssocID="{46470163-DDE5-4568-9580-16E4BFB755CE}" presName="nodeFollowingNodes" presStyleLbl="node1" presStyleIdx="4" presStyleCnt="6" custRadScaleRad="111234" custRadScaleInc="207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8003FACB-B7FB-4C3F-90CD-F72BF0C7E943}" type="pres">
      <dgm:prSet presAssocID="{F13BC1AB-D36A-4F81-88BC-EE7CB69B3019}" presName="nodeFollowingNodes" presStyleLbl="node1" presStyleIdx="5" presStyleCnt="6" custRadScaleRad="112849" custRadScaleInc="-76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</dgm:ptLst>
  <dgm:cxnLst>
    <dgm:cxn modelId="{5723710A-A207-4952-AFA6-92A93133F063}" type="presOf" srcId="{2313DA7F-FFF6-41B7-8F1A-B647C6CA009F}" destId="{3155060A-7244-4258-90A7-B65E41CEC088}" srcOrd="0" destOrd="0" presId="urn:microsoft.com/office/officeart/2005/8/layout/cycle3"/>
    <dgm:cxn modelId="{C3C936DF-3C65-4183-8CB8-55FF2604C1CD}" srcId="{597A7870-03D9-4DC7-A103-E7D82A43CC01}" destId="{BEEDDB8F-8720-4884-9F00-ADCE089AD7F7}" srcOrd="1" destOrd="0" parTransId="{76696F45-5541-4361-8785-F26B7A436AD0}" sibTransId="{0F933FD0-AECE-4160-9CD8-1CF99DA7A612}"/>
    <dgm:cxn modelId="{DB6A68A6-7FA2-4181-88EF-4CE299A58E8E}" type="presOf" srcId="{F3CF58A0-6BF1-4F88-A1AC-A86C5F1A12E3}" destId="{A323D8F3-9614-42E2-B78E-6459206126AA}" srcOrd="0" destOrd="0" presId="urn:microsoft.com/office/officeart/2005/8/layout/cycle3"/>
    <dgm:cxn modelId="{99E80F26-FD65-4538-896C-699F2EBE863C}" type="presOf" srcId="{33B2C41E-A098-40D5-8936-A796936B852B}" destId="{44E47B21-60F8-4664-A4FC-0DFBE775ACDA}" srcOrd="0" destOrd="0" presId="urn:microsoft.com/office/officeart/2005/8/layout/cycle3"/>
    <dgm:cxn modelId="{6B29EEB4-AF32-4EFF-9D4B-886AA5D04445}" type="presOf" srcId="{BEEDDB8F-8720-4884-9F00-ADCE089AD7F7}" destId="{0669D4CC-95C6-4769-8247-1B6F67986011}" srcOrd="0" destOrd="0" presId="urn:microsoft.com/office/officeart/2005/8/layout/cycle3"/>
    <dgm:cxn modelId="{A1F5F0DB-36A6-496E-875F-09CC06EE03CE}" type="presOf" srcId="{F13BC1AB-D36A-4F81-88BC-EE7CB69B3019}" destId="{8003FACB-B7FB-4C3F-90CD-F72BF0C7E943}" srcOrd="0" destOrd="0" presId="urn:microsoft.com/office/officeart/2005/8/layout/cycle3"/>
    <dgm:cxn modelId="{6EA7F846-F695-48A6-8413-9762A9814228}" srcId="{597A7870-03D9-4DC7-A103-E7D82A43CC01}" destId="{2313DA7F-FFF6-41B7-8F1A-B647C6CA009F}" srcOrd="3" destOrd="0" parTransId="{BBC5476A-5954-42CA-BC8F-F4D5F3CDBDEA}" sibTransId="{8EAB7B6E-ED44-4504-950C-422FFF28A123}"/>
    <dgm:cxn modelId="{EC351E06-BB04-447C-82A5-AF569E695835}" type="presOf" srcId="{46470163-DDE5-4568-9580-16E4BFB755CE}" destId="{7439B5B6-B40B-4564-B9EA-3B73012D902F}" srcOrd="0" destOrd="0" presId="urn:microsoft.com/office/officeart/2005/8/layout/cycle3"/>
    <dgm:cxn modelId="{F3E6B2B8-1D3F-447B-989C-98DE403600C1}" type="presOf" srcId="{9C21D5EF-5A21-4672-BD9D-6DBE337D8150}" destId="{FBB69954-7FC3-48A5-9140-5EAA44EA2C78}" srcOrd="0" destOrd="0" presId="urn:microsoft.com/office/officeart/2005/8/layout/cycle3"/>
    <dgm:cxn modelId="{A13FD7BA-8E91-4487-9048-3EFFB2D6DCF0}" srcId="{597A7870-03D9-4DC7-A103-E7D82A43CC01}" destId="{9C21D5EF-5A21-4672-BD9D-6DBE337D8150}" srcOrd="2" destOrd="0" parTransId="{02077EB4-CDEE-4C5B-8F6C-364A7152E8B9}" sibTransId="{C45B81F1-A96D-405B-ACF9-3AE1DDEF2708}"/>
    <dgm:cxn modelId="{6DEF7F28-A86D-4B84-9634-5DA087BA9860}" type="presOf" srcId="{597A7870-03D9-4DC7-A103-E7D82A43CC01}" destId="{8DEEF68B-01CF-4A7E-9D02-8DA88072709C}" srcOrd="0" destOrd="0" presId="urn:microsoft.com/office/officeart/2005/8/layout/cycle3"/>
    <dgm:cxn modelId="{B87DA64F-5BB7-4161-99F2-0A2C763CF0F0}" srcId="{597A7870-03D9-4DC7-A103-E7D82A43CC01}" destId="{46470163-DDE5-4568-9580-16E4BFB755CE}" srcOrd="4" destOrd="0" parTransId="{57B8A54F-BC35-41F0-A8E2-CBAAC543AAD8}" sibTransId="{EA758ABE-C62B-4DB3-B25A-904F5D6D479F}"/>
    <dgm:cxn modelId="{B0580CFB-D952-489B-B9EA-2EDC6B736383}" srcId="{597A7870-03D9-4DC7-A103-E7D82A43CC01}" destId="{F13BC1AB-D36A-4F81-88BC-EE7CB69B3019}" srcOrd="5" destOrd="0" parTransId="{E2FD9425-7E1E-4C88-A17E-9C3DAF8FA873}" sibTransId="{F486FCBB-9BF2-43BD-AD70-8C959C484941}"/>
    <dgm:cxn modelId="{613ABA59-1904-47A9-92CF-C8E6D3AEF873}" srcId="{597A7870-03D9-4DC7-A103-E7D82A43CC01}" destId="{33B2C41E-A098-40D5-8936-A796936B852B}" srcOrd="0" destOrd="0" parTransId="{6F5A01D4-475F-48E9-A4E3-6DEAB8401392}" sibTransId="{F3CF58A0-6BF1-4F88-A1AC-A86C5F1A12E3}"/>
    <dgm:cxn modelId="{21C66CFF-A1AB-4005-8345-7941E279D17C}" type="presParOf" srcId="{8DEEF68B-01CF-4A7E-9D02-8DA88072709C}" destId="{2F4B77C0-7BE9-48B2-8765-CD5B3F66F528}" srcOrd="0" destOrd="0" presId="urn:microsoft.com/office/officeart/2005/8/layout/cycle3"/>
    <dgm:cxn modelId="{2FB5D833-737B-443B-B10C-B68A9F3904EF}" type="presParOf" srcId="{2F4B77C0-7BE9-48B2-8765-CD5B3F66F528}" destId="{44E47B21-60F8-4664-A4FC-0DFBE775ACDA}" srcOrd="0" destOrd="0" presId="urn:microsoft.com/office/officeart/2005/8/layout/cycle3"/>
    <dgm:cxn modelId="{EF63C6D4-F9F7-410B-9107-2C5AB8BD0227}" type="presParOf" srcId="{2F4B77C0-7BE9-48B2-8765-CD5B3F66F528}" destId="{A323D8F3-9614-42E2-B78E-6459206126AA}" srcOrd="1" destOrd="0" presId="urn:microsoft.com/office/officeart/2005/8/layout/cycle3"/>
    <dgm:cxn modelId="{DC0B3785-F1C8-4AFC-9935-D899C46B57C0}" type="presParOf" srcId="{2F4B77C0-7BE9-48B2-8765-CD5B3F66F528}" destId="{0669D4CC-95C6-4769-8247-1B6F67986011}" srcOrd="2" destOrd="0" presId="urn:microsoft.com/office/officeart/2005/8/layout/cycle3"/>
    <dgm:cxn modelId="{EEC5B1D3-F74B-44A0-A78B-7B45E90B0A7A}" type="presParOf" srcId="{2F4B77C0-7BE9-48B2-8765-CD5B3F66F528}" destId="{FBB69954-7FC3-48A5-9140-5EAA44EA2C78}" srcOrd="3" destOrd="0" presId="urn:microsoft.com/office/officeart/2005/8/layout/cycle3"/>
    <dgm:cxn modelId="{22DFF30B-DADB-4727-B8D4-299515CE5302}" type="presParOf" srcId="{2F4B77C0-7BE9-48B2-8765-CD5B3F66F528}" destId="{3155060A-7244-4258-90A7-B65E41CEC088}" srcOrd="4" destOrd="0" presId="urn:microsoft.com/office/officeart/2005/8/layout/cycle3"/>
    <dgm:cxn modelId="{61720269-CE89-46C8-923F-196138F0C0B4}" type="presParOf" srcId="{2F4B77C0-7BE9-48B2-8765-CD5B3F66F528}" destId="{7439B5B6-B40B-4564-B9EA-3B73012D902F}" srcOrd="5" destOrd="0" presId="urn:microsoft.com/office/officeart/2005/8/layout/cycle3"/>
    <dgm:cxn modelId="{ACD6626C-1282-4B4B-A07D-E574E9282AD5}" type="presParOf" srcId="{2F4B77C0-7BE9-48B2-8765-CD5B3F66F528}" destId="{8003FACB-B7FB-4C3F-90CD-F72BF0C7E94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4272E-95FB-40C5-9F30-7E9E4A628D2C}">
      <dsp:nvSpPr>
        <dsp:cNvPr id="0" name=""/>
        <dsp:cNvSpPr/>
      </dsp:nvSpPr>
      <dsp:spPr>
        <a:xfrm>
          <a:off x="2786" y="238443"/>
          <a:ext cx="1508856" cy="905314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business models</a:t>
          </a:r>
          <a:endParaRPr lang="en-US" sz="1400" kern="1200" dirty="0"/>
        </a:p>
      </dsp:txBody>
      <dsp:txXfrm>
        <a:off x="2786" y="238443"/>
        <a:ext cx="1508856" cy="905314"/>
      </dsp:txXfrm>
    </dsp:sp>
    <dsp:sp modelId="{4640984C-4F4D-4E80-8A5B-831542768C79}">
      <dsp:nvSpPr>
        <dsp:cNvPr id="0" name=""/>
        <dsp:cNvSpPr/>
      </dsp:nvSpPr>
      <dsp:spPr>
        <a:xfrm>
          <a:off x="1662529" y="238443"/>
          <a:ext cx="1508856" cy="905314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establishment and management of complex networks</a:t>
          </a:r>
          <a:endParaRPr lang="en-US" sz="1400" kern="1200" dirty="0"/>
        </a:p>
      </dsp:txBody>
      <dsp:txXfrm>
        <a:off x="1662529" y="238443"/>
        <a:ext cx="1508856" cy="905314"/>
      </dsp:txXfrm>
    </dsp:sp>
    <dsp:sp modelId="{4691F728-CE86-4731-9A1A-CB988631C6CB}">
      <dsp:nvSpPr>
        <dsp:cNvPr id="0" name=""/>
        <dsp:cNvSpPr/>
      </dsp:nvSpPr>
      <dsp:spPr>
        <a:xfrm>
          <a:off x="3322271" y="238443"/>
          <a:ext cx="1508856" cy="905314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new service offerings and value propositions</a:t>
          </a:r>
          <a:endParaRPr lang="en-US" sz="1400" kern="1200" dirty="0"/>
        </a:p>
      </dsp:txBody>
      <dsp:txXfrm>
        <a:off x="3322271" y="238443"/>
        <a:ext cx="1508856" cy="905314"/>
      </dsp:txXfrm>
    </dsp:sp>
    <dsp:sp modelId="{C80A8FF0-7241-4234-B39D-556CC66BF86D}">
      <dsp:nvSpPr>
        <dsp:cNvPr id="0" name=""/>
        <dsp:cNvSpPr/>
      </dsp:nvSpPr>
      <dsp:spPr>
        <a:xfrm>
          <a:off x="4982014" y="238443"/>
          <a:ext cx="1508856" cy="905314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value creation and co-creation processes</a:t>
          </a:r>
          <a:endParaRPr lang="en-US" sz="1400" kern="1200" dirty="0"/>
        </a:p>
      </dsp:txBody>
      <dsp:txXfrm>
        <a:off x="4982014" y="238443"/>
        <a:ext cx="1508856" cy="905314"/>
      </dsp:txXfrm>
    </dsp:sp>
    <dsp:sp modelId="{283304CC-8118-4B31-803F-A07B59F3C3F4}">
      <dsp:nvSpPr>
        <dsp:cNvPr id="0" name=""/>
        <dsp:cNvSpPr/>
      </dsp:nvSpPr>
      <dsp:spPr>
        <a:xfrm>
          <a:off x="6641756" y="238443"/>
          <a:ext cx="1508856" cy="905314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mapping and visualization </a:t>
          </a:r>
          <a:endParaRPr lang="en-US" sz="1400" kern="1200" dirty="0"/>
        </a:p>
      </dsp:txBody>
      <dsp:txXfrm>
        <a:off x="6641756" y="238443"/>
        <a:ext cx="1508856" cy="905314"/>
      </dsp:txXfrm>
    </dsp:sp>
    <dsp:sp modelId="{4AA7D679-F343-4CF7-8510-7D17A0B1AE42}">
      <dsp:nvSpPr>
        <dsp:cNvPr id="0" name=""/>
        <dsp:cNvSpPr/>
      </dsp:nvSpPr>
      <dsp:spPr>
        <a:xfrm>
          <a:off x="2786" y="1294642"/>
          <a:ext cx="1508856" cy="905314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value-driven communication </a:t>
          </a:r>
          <a:endParaRPr lang="en-US" sz="1400" kern="1200" dirty="0"/>
        </a:p>
      </dsp:txBody>
      <dsp:txXfrm>
        <a:off x="2786" y="1294642"/>
        <a:ext cx="1508856" cy="905314"/>
      </dsp:txXfrm>
    </dsp:sp>
    <dsp:sp modelId="{F454E738-67ED-415F-AA2D-B7A6A509A2CA}">
      <dsp:nvSpPr>
        <dsp:cNvPr id="0" name=""/>
        <dsp:cNvSpPr/>
      </dsp:nvSpPr>
      <dsp:spPr>
        <a:xfrm>
          <a:off x="1662529" y="1294642"/>
          <a:ext cx="1508856" cy="905314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customer interaction</a:t>
          </a:r>
          <a:endParaRPr lang="en-US" sz="1400" kern="1200" dirty="0"/>
        </a:p>
      </dsp:txBody>
      <dsp:txXfrm>
        <a:off x="1662529" y="1294642"/>
        <a:ext cx="1508856" cy="905314"/>
      </dsp:txXfrm>
    </dsp:sp>
    <dsp:sp modelId="{E1875928-75F8-4D70-96D7-24607E5408A1}">
      <dsp:nvSpPr>
        <dsp:cNvPr id="0" name=""/>
        <dsp:cNvSpPr/>
      </dsp:nvSpPr>
      <dsp:spPr>
        <a:xfrm>
          <a:off x="3322271" y="1294642"/>
          <a:ext cx="1508856" cy="905314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data </a:t>
          </a:r>
          <a:r>
            <a:rPr lang="en-US" sz="1400" kern="1200" dirty="0" smtClean="0"/>
            <a:t>collection</a:t>
          </a:r>
          <a:endParaRPr lang="en-US" sz="1400" kern="1200" dirty="0"/>
        </a:p>
      </dsp:txBody>
      <dsp:txXfrm>
        <a:off x="3322271" y="1294642"/>
        <a:ext cx="1508856" cy="905314"/>
      </dsp:txXfrm>
    </dsp:sp>
    <dsp:sp modelId="{0C6249BB-337F-4645-B116-805596FB8725}">
      <dsp:nvSpPr>
        <dsp:cNvPr id="0" name=""/>
        <dsp:cNvSpPr/>
      </dsp:nvSpPr>
      <dsp:spPr>
        <a:xfrm>
          <a:off x="4982014" y="1294642"/>
          <a:ext cx="1508856" cy="905314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customization strategies</a:t>
          </a:r>
          <a:endParaRPr lang="en-US" sz="1400" kern="1200" dirty="0"/>
        </a:p>
      </dsp:txBody>
      <dsp:txXfrm>
        <a:off x="4982014" y="1294642"/>
        <a:ext cx="1508856" cy="905314"/>
      </dsp:txXfrm>
    </dsp:sp>
    <dsp:sp modelId="{13072188-F2AC-4F0C-AD44-1D3792D4EFE6}">
      <dsp:nvSpPr>
        <dsp:cNvPr id="0" name=""/>
        <dsp:cNvSpPr/>
      </dsp:nvSpPr>
      <dsp:spPr>
        <a:xfrm>
          <a:off x="6641756" y="1294642"/>
          <a:ext cx="1508856" cy="905314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tangible and intangible values</a:t>
          </a:r>
          <a:endParaRPr lang="en-US" sz="1400" kern="1200" dirty="0"/>
        </a:p>
      </dsp:txBody>
      <dsp:txXfrm>
        <a:off x="6641756" y="1294642"/>
        <a:ext cx="1508856" cy="905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3D8F3-9614-42E2-B78E-6459206126AA}">
      <dsp:nvSpPr>
        <dsp:cNvPr id="0" name=""/>
        <dsp:cNvSpPr/>
      </dsp:nvSpPr>
      <dsp:spPr>
        <a:xfrm>
          <a:off x="1545735" y="-5894"/>
          <a:ext cx="4785767" cy="4785767"/>
        </a:xfrm>
        <a:prstGeom prst="circularArrow">
          <a:avLst>
            <a:gd name="adj1" fmla="val 5274"/>
            <a:gd name="adj2" fmla="val 312630"/>
            <a:gd name="adj3" fmla="val 14226525"/>
            <a:gd name="adj4" fmla="val 17127958"/>
            <a:gd name="adj5" fmla="val 5477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47B21-60F8-4664-A4FC-0DFBE775ACDA}">
      <dsp:nvSpPr>
        <dsp:cNvPr id="0" name=""/>
        <dsp:cNvSpPr/>
      </dsp:nvSpPr>
      <dsp:spPr>
        <a:xfrm>
          <a:off x="3030890" y="0"/>
          <a:ext cx="1815457" cy="90772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Diagnosis of the current maturity profile</a:t>
          </a:r>
          <a:endParaRPr lang="en-US" sz="16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075202" y="44312"/>
        <a:ext cx="1726833" cy="819104"/>
      </dsp:txXfrm>
    </dsp:sp>
    <dsp:sp modelId="{0669D4CC-95C6-4769-8247-1B6F67986011}">
      <dsp:nvSpPr>
        <dsp:cNvPr id="0" name=""/>
        <dsp:cNvSpPr/>
      </dsp:nvSpPr>
      <dsp:spPr>
        <a:xfrm>
          <a:off x="4882446" y="1099915"/>
          <a:ext cx="1815457" cy="90772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Definition of strategic goals for implementation</a:t>
          </a:r>
          <a:endParaRPr lang="en-US" sz="16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926758" y="1144227"/>
        <a:ext cx="1726833" cy="819104"/>
      </dsp:txXfrm>
    </dsp:sp>
    <dsp:sp modelId="{FBB69954-7FC3-48A5-9140-5EAA44EA2C78}">
      <dsp:nvSpPr>
        <dsp:cNvPr id="0" name=""/>
        <dsp:cNvSpPr/>
      </dsp:nvSpPr>
      <dsp:spPr>
        <a:xfrm>
          <a:off x="4861018" y="2625292"/>
          <a:ext cx="1815457" cy="90772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Strategic roadmap for implementation</a:t>
          </a:r>
          <a:endParaRPr lang="en-US" sz="16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905330" y="2669604"/>
        <a:ext cx="1726833" cy="819104"/>
      </dsp:txXfrm>
    </dsp:sp>
    <dsp:sp modelId="{3155060A-7244-4258-90A7-B65E41CEC088}">
      <dsp:nvSpPr>
        <dsp:cNvPr id="0" name=""/>
        <dsp:cNvSpPr/>
      </dsp:nvSpPr>
      <dsp:spPr>
        <a:xfrm>
          <a:off x="3030890" y="3882987"/>
          <a:ext cx="1815457" cy="90772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Planning of the improvement projects</a:t>
          </a:r>
          <a:endParaRPr lang="en-US" sz="16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075202" y="3927299"/>
        <a:ext cx="1726833" cy="819104"/>
      </dsp:txXfrm>
    </dsp:sp>
    <dsp:sp modelId="{7439B5B6-B40B-4564-B9EA-3B73012D902F}">
      <dsp:nvSpPr>
        <dsp:cNvPr id="0" name=""/>
        <dsp:cNvSpPr/>
      </dsp:nvSpPr>
      <dsp:spPr>
        <a:xfrm>
          <a:off x="993237" y="2656914"/>
          <a:ext cx="1815457" cy="90772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Implementation of the projects</a:t>
          </a:r>
          <a:endParaRPr lang="en-US" sz="16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037549" y="2701226"/>
        <a:ext cx="1726833" cy="819104"/>
      </dsp:txXfrm>
    </dsp:sp>
    <dsp:sp modelId="{8003FACB-B7FB-4C3F-90CD-F72BF0C7E943}">
      <dsp:nvSpPr>
        <dsp:cNvPr id="0" name=""/>
        <dsp:cNvSpPr/>
      </dsp:nvSpPr>
      <dsp:spPr>
        <a:xfrm>
          <a:off x="1063195" y="977944"/>
          <a:ext cx="1815457" cy="90772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Assessment of the results</a:t>
          </a:r>
          <a:endParaRPr lang="en-US" sz="16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107507" y="1022256"/>
        <a:ext cx="1726833" cy="819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0742-6ACD-4378-8C3F-0A521E9E3925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DF53A-3B6D-408B-B0B1-5D5AFDE136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9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8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22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5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5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8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9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0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50281"/>
            <a:ext cx="9144000" cy="807719"/>
          </a:xfrm>
          <a:prstGeom prst="rect">
            <a:avLst/>
          </a:prstGeom>
          <a:solidFill>
            <a:srgbClr val="EF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193802"/>
            <a:ext cx="91440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C:\Users\user\Dropbox\PhD Files\Publications\Paper3_PhD\CIRP - CMS2013\Resources\cirp-logo.png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l="33105" t="16548" r="29650" b="17242"/>
          <a:stretch>
            <a:fillRect/>
          </a:stretch>
        </p:blipFill>
        <p:spPr bwMode="auto">
          <a:xfrm>
            <a:off x="7848601" y="60960"/>
            <a:ext cx="1199146" cy="106590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 userDrawn="1"/>
        </p:nvSpPr>
        <p:spPr>
          <a:xfrm>
            <a:off x="2315028" y="159995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The 7</a:t>
            </a:r>
            <a:r>
              <a:rPr lang="en-US" sz="1800" b="1" baseline="30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CIRP IPSS</a:t>
            </a:r>
            <a:r>
              <a:rPr lang="en-US" sz="1800" b="1" baseline="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Conference </a:t>
            </a:r>
          </a:p>
          <a:p>
            <a:pPr algn="ctr"/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21-22 May 2015</a:t>
            </a:r>
          </a:p>
          <a:p>
            <a:pPr algn="ctr"/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Saint-Etienne, France</a:t>
            </a:r>
            <a:endParaRPr lang="en-US" sz="1800" b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khaled.medini\Documents\__mes documents\4_organisation evenements\ipss 2015\Publication Docs\Presentations\logo ipss.ep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31"/>
            <a:ext cx="2163539" cy="11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khaled.medini\Documents\__mes documents\xsupport divers\visuels ecole\mines_saint-etienne_buro_sans_reserve_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6081486"/>
            <a:ext cx="9228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haled.medini\Documents\__mes documents\4_organisation evenements\ipss 2015\Website Docs\logos\Logo_Grenoble IN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41" y="6078773"/>
            <a:ext cx="1143884" cy="7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D938C-DCE1-4A06-ADA2-06613520E0CB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8615D4-5289-4E3D-9F30-3B5410A4E197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871DD-3F55-408A-AA83-33034D95D7F7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khaled.medini\Documents\__mes documents\4_organisation evenements\ipss 2015\Publication Docs\Presentations\logo ipss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" y="60958"/>
            <a:ext cx="102457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D1A99-AE17-46DF-AC41-A4ADF3A9786A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BF5-FBC5-4298-A7B6-6AF58FAE1677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E6FFEB-44E3-4F05-9454-CB40E1407711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C2308-0D99-47CB-A25D-5182C2EB0BCF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68A7C3-0AA2-4BCC-90D5-9CA470846E1D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9A4DA-551D-423D-999F-57247931AC50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973AC-4B04-4D36-8DA3-1700993FA807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" y="3352801"/>
            <a:ext cx="7696200" cy="319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</a:rPr>
              <a:t>by</a:t>
            </a:r>
          </a:p>
          <a:p>
            <a:pPr algn="ctr" rtl="0" eaLnBrk="1" hangingPunct="1"/>
            <a:endParaRPr lang="en-US" sz="20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 rtl="0" eaLnBrk="1" hangingPunct="1"/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</a:rPr>
              <a:t>Daniela C. A. Pigosso and Tim C. McAloone</a:t>
            </a:r>
            <a:endParaRPr lang="en-US" sz="20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 rtl="0" eaLnBrk="1" hangingPunct="1"/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Presenting Author: Daniela C. A. Pigosso</a:t>
            </a:r>
            <a:endParaRPr lang="en-US" sz="1600" strike="sngStrike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TECHNICAL UNIVERSITY OF DENMARK</a:t>
            </a:r>
          </a:p>
          <a:p>
            <a:pPr algn="ctr" rtl="0" eaLnBrk="1" hangingPunct="1">
              <a:spcAft>
                <a:spcPts val="30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 KGS. LYNGBY, DENMARK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r>
              <a:rPr lang="en-US" sz="1200" u="sng" dirty="0" smtClean="0">
                <a:latin typeface="Calibri" pitchFamily="34" charset="0"/>
                <a:cs typeface="+mn-cs"/>
              </a:rPr>
              <a:t>danpi@dtu.dk</a:t>
            </a:r>
          </a:p>
          <a:p>
            <a:pPr algn="ctr" rtl="0" eaLnBrk="1" hangingPunct="1"/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endParaRPr lang="en-US" sz="1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endParaRPr lang="en-US" sz="1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endParaRPr lang="en-US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1752600"/>
            <a:ext cx="8458200" cy="14700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8E0000"/>
                </a:solidFill>
                <a:latin typeface="Calibri" pitchFamily="34" charset="0"/>
                <a:ea typeface="+mj-ea"/>
                <a:cs typeface="Arial" charset="0"/>
              </a:rPr>
              <a:t>SUPPORTING THE DEVELOPMENT OF ENVIRONMENTALLY SUSTAINABLE PSS BY MEANS OF THE ECODESIGN MATURITY MODEL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pic>
        <p:nvPicPr>
          <p:cNvPr id="1030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80170"/>
            <a:ext cx="1676400" cy="77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>
                <a:solidFill>
                  <a:srgbClr val="8E0000"/>
                </a:solidFill>
              </a:rPr>
              <a:t>#2</a:t>
            </a:r>
          </a:p>
          <a:p>
            <a:pPr marL="0" indent="0">
              <a:buNone/>
            </a:pPr>
            <a:r>
              <a:rPr lang="en-GB" dirty="0" smtClean="0"/>
              <a:t>Importance </a:t>
            </a:r>
            <a:r>
              <a:rPr lang="en-GB" dirty="0"/>
              <a:t>of close links with customers and stakeholders for value </a:t>
            </a:r>
            <a:r>
              <a:rPr lang="en-GB" dirty="0" smtClean="0"/>
              <a:t>creation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>
                <a:solidFill>
                  <a:srgbClr val="8E0000"/>
                </a:solidFill>
              </a:rPr>
              <a:t>#3</a:t>
            </a:r>
          </a:p>
          <a:p>
            <a:pPr marL="0" indent="0">
              <a:buNone/>
            </a:pPr>
            <a:r>
              <a:rPr lang="en-GB" dirty="0" smtClean="0"/>
              <a:t>Later development stages are similar for PSS and traditional product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>
                <a:solidFill>
                  <a:srgbClr val="8E0000"/>
                </a:solidFill>
              </a:rPr>
              <a:t>#4</a:t>
            </a:r>
          </a:p>
          <a:p>
            <a:pPr marL="0" indent="0">
              <a:buNone/>
            </a:pPr>
            <a:r>
              <a:rPr lang="en-GB" dirty="0"/>
              <a:t>L</a:t>
            </a:r>
            <a:r>
              <a:rPr lang="en-GB" dirty="0" smtClean="0"/>
              <a:t>aunch and accompanying/monitoring seems to play </a:t>
            </a:r>
            <a:r>
              <a:rPr lang="en-GB" dirty="0"/>
              <a:t>a crucial role in ensuring </a:t>
            </a:r>
            <a:r>
              <a:rPr lang="en-GB" dirty="0" smtClean="0"/>
              <a:t>PSS business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>
                <a:solidFill>
                  <a:srgbClr val="8E0000"/>
                </a:solidFill>
              </a:rPr>
              <a:t>#5</a:t>
            </a:r>
          </a:p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ompanies </a:t>
            </a:r>
            <a:r>
              <a:rPr lang="en-GB" dirty="0"/>
              <a:t>with a higher maturity on ecodesign </a:t>
            </a:r>
            <a:r>
              <a:rPr lang="en-GB" dirty="0" smtClean="0"/>
              <a:t>will </a:t>
            </a:r>
            <a:r>
              <a:rPr lang="en-GB" dirty="0"/>
              <a:t>have the highest potential for the development of environmentally sustainable </a:t>
            </a:r>
            <a:r>
              <a:rPr lang="en-GB" dirty="0" smtClean="0"/>
              <a:t>PSS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EcoM2 for PSS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1" name="Grupo 60"/>
          <p:cNvGrpSpPr>
            <a:grpSpLocks/>
          </p:cNvGrpSpPr>
          <p:nvPr/>
        </p:nvGrpSpPr>
        <p:grpSpPr bwMode="auto">
          <a:xfrm>
            <a:off x="2214438" y="1143000"/>
            <a:ext cx="1349375" cy="574675"/>
            <a:chOff x="2097170" y="5541942"/>
            <a:chExt cx="1409568" cy="591830"/>
          </a:xfrm>
        </p:grpSpPr>
        <p:sp>
          <p:nvSpPr>
            <p:cNvPr id="22" name="Retângulo 51"/>
            <p:cNvSpPr/>
            <p:nvPr/>
          </p:nvSpPr>
          <p:spPr>
            <a:xfrm rot="10800000">
              <a:off x="2097170" y="5541942"/>
              <a:ext cx="1409568" cy="59183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>
                <a:solidFill>
                  <a:sysClr val="window" lastClr="FFFFFF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3" name="Retângulo 52"/>
            <p:cNvSpPr/>
            <p:nvPr/>
          </p:nvSpPr>
          <p:spPr>
            <a:xfrm>
              <a:off x="2148578" y="5597530"/>
              <a:ext cx="1358160" cy="4437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3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+mj-lt"/>
                  <a:cs typeface="Arial" pitchFamily="34" charset="0"/>
                </a:rPr>
                <a:t>Continuous Improvement</a:t>
              </a:r>
            </a:p>
          </p:txBody>
        </p:sp>
      </p:grpSp>
      <p:graphicFrame>
        <p:nvGraphicFramePr>
          <p:cNvPr id="2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991189"/>
              </p:ext>
            </p:extLst>
          </p:nvPr>
        </p:nvGraphicFramePr>
        <p:xfrm>
          <a:off x="561323" y="1346740"/>
          <a:ext cx="7877238" cy="479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72836"/>
            <a:ext cx="25114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8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 smtClean="0"/>
              <a:t>EcoM2 </a:t>
            </a:r>
            <a:r>
              <a:rPr lang="en-GB" sz="2400" i="1" dirty="0"/>
              <a:t>for PSS</a:t>
            </a:r>
            <a:r>
              <a:rPr lang="en-GB" sz="2400" dirty="0"/>
              <a:t> supports managers to: 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23058" y="1982225"/>
            <a:ext cx="1385953" cy="1015487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8" name="Freeform 7"/>
          <p:cNvSpPr/>
          <p:nvPr/>
        </p:nvSpPr>
        <p:spPr>
          <a:xfrm>
            <a:off x="1216035" y="1982225"/>
            <a:ext cx="7394565" cy="1015487"/>
          </a:xfrm>
          <a:custGeom>
            <a:avLst/>
            <a:gdLst>
              <a:gd name="connsiteX0" fmla="*/ 0 w 5417994"/>
              <a:gd name="connsiteY0" fmla="*/ 0 h 1015487"/>
              <a:gd name="connsiteX1" fmla="*/ 5417994 w 5417994"/>
              <a:gd name="connsiteY1" fmla="*/ 0 h 1015487"/>
              <a:gd name="connsiteX2" fmla="*/ 5417994 w 5417994"/>
              <a:gd name="connsiteY2" fmla="*/ 1015487 h 1015487"/>
              <a:gd name="connsiteX3" fmla="*/ 0 w 5417994"/>
              <a:gd name="connsiteY3" fmla="*/ 1015487 h 1015487"/>
              <a:gd name="connsiteX4" fmla="*/ 0 w 5417994"/>
              <a:gd name="connsiteY4" fmla="*/ 0 h 101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94" h="1015487">
                <a:moveTo>
                  <a:pt x="0" y="0"/>
                </a:moveTo>
                <a:lnTo>
                  <a:pt x="5417994" y="0"/>
                </a:lnTo>
                <a:lnTo>
                  <a:pt x="5417994" y="1015487"/>
                </a:lnTo>
                <a:lnTo>
                  <a:pt x="0" y="10154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1590" rIns="0" bIns="2159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kern="1200" dirty="0" smtClean="0"/>
              <a:t>a) identify strengths and improvement opportunities</a:t>
            </a:r>
            <a:endParaRPr lang="en-US" sz="2000" kern="1200" dirty="0"/>
          </a:p>
        </p:txBody>
      </p:sp>
      <p:sp>
        <p:nvSpPr>
          <p:cNvPr id="9" name="Oval 8"/>
          <p:cNvSpPr/>
          <p:nvPr/>
        </p:nvSpPr>
        <p:spPr>
          <a:xfrm>
            <a:off x="523058" y="2997712"/>
            <a:ext cx="1385953" cy="1015487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" name="Freeform 9"/>
          <p:cNvSpPr/>
          <p:nvPr/>
        </p:nvSpPr>
        <p:spPr>
          <a:xfrm>
            <a:off x="1216035" y="2997712"/>
            <a:ext cx="7394565" cy="1015487"/>
          </a:xfrm>
          <a:custGeom>
            <a:avLst/>
            <a:gdLst>
              <a:gd name="connsiteX0" fmla="*/ 0 w 5417994"/>
              <a:gd name="connsiteY0" fmla="*/ 0 h 1015487"/>
              <a:gd name="connsiteX1" fmla="*/ 5417994 w 5417994"/>
              <a:gd name="connsiteY1" fmla="*/ 0 h 1015487"/>
              <a:gd name="connsiteX2" fmla="*/ 5417994 w 5417994"/>
              <a:gd name="connsiteY2" fmla="*/ 1015487 h 1015487"/>
              <a:gd name="connsiteX3" fmla="*/ 0 w 5417994"/>
              <a:gd name="connsiteY3" fmla="*/ 1015487 h 1015487"/>
              <a:gd name="connsiteX4" fmla="*/ 0 w 5417994"/>
              <a:gd name="connsiteY4" fmla="*/ 0 h 101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94" h="1015487">
                <a:moveTo>
                  <a:pt x="0" y="0"/>
                </a:moveTo>
                <a:lnTo>
                  <a:pt x="5417994" y="0"/>
                </a:lnTo>
                <a:lnTo>
                  <a:pt x="5417994" y="1015487"/>
                </a:lnTo>
                <a:lnTo>
                  <a:pt x="0" y="10154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1590" rIns="0" bIns="2159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kern="1200" dirty="0" smtClean="0"/>
              <a:t>b) define the vision and to-be maturity profile</a:t>
            </a:r>
          </a:p>
        </p:txBody>
      </p:sp>
      <p:sp>
        <p:nvSpPr>
          <p:cNvPr id="11" name="Oval 10"/>
          <p:cNvSpPr/>
          <p:nvPr/>
        </p:nvSpPr>
        <p:spPr>
          <a:xfrm>
            <a:off x="523058" y="4013200"/>
            <a:ext cx="1385953" cy="1015487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2" name="Freeform 11"/>
          <p:cNvSpPr/>
          <p:nvPr/>
        </p:nvSpPr>
        <p:spPr>
          <a:xfrm>
            <a:off x="1216035" y="4013200"/>
            <a:ext cx="7394565" cy="1015487"/>
          </a:xfrm>
          <a:custGeom>
            <a:avLst/>
            <a:gdLst>
              <a:gd name="connsiteX0" fmla="*/ 0 w 5417994"/>
              <a:gd name="connsiteY0" fmla="*/ 0 h 1015487"/>
              <a:gd name="connsiteX1" fmla="*/ 5417994 w 5417994"/>
              <a:gd name="connsiteY1" fmla="*/ 0 h 1015487"/>
              <a:gd name="connsiteX2" fmla="*/ 5417994 w 5417994"/>
              <a:gd name="connsiteY2" fmla="*/ 1015487 h 1015487"/>
              <a:gd name="connsiteX3" fmla="*/ 0 w 5417994"/>
              <a:gd name="connsiteY3" fmla="*/ 1015487 h 1015487"/>
              <a:gd name="connsiteX4" fmla="*/ 0 w 5417994"/>
              <a:gd name="connsiteY4" fmla="*/ 0 h 101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94" h="1015487">
                <a:moveTo>
                  <a:pt x="0" y="0"/>
                </a:moveTo>
                <a:lnTo>
                  <a:pt x="5417994" y="0"/>
                </a:lnTo>
                <a:lnTo>
                  <a:pt x="5417994" y="1015487"/>
                </a:lnTo>
                <a:lnTo>
                  <a:pt x="0" y="10154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1590" rIns="0" bIns="2159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kern="1200" dirty="0" smtClean="0"/>
              <a:t>c) deploy a strategic roadmap</a:t>
            </a:r>
          </a:p>
        </p:txBody>
      </p:sp>
      <p:sp>
        <p:nvSpPr>
          <p:cNvPr id="13" name="Oval 12"/>
          <p:cNvSpPr/>
          <p:nvPr/>
        </p:nvSpPr>
        <p:spPr>
          <a:xfrm>
            <a:off x="523058" y="5028687"/>
            <a:ext cx="1385953" cy="1015487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4" name="Freeform 13"/>
          <p:cNvSpPr/>
          <p:nvPr/>
        </p:nvSpPr>
        <p:spPr>
          <a:xfrm>
            <a:off x="1216035" y="5028687"/>
            <a:ext cx="7394565" cy="1015487"/>
          </a:xfrm>
          <a:custGeom>
            <a:avLst/>
            <a:gdLst>
              <a:gd name="connsiteX0" fmla="*/ 0 w 5417994"/>
              <a:gd name="connsiteY0" fmla="*/ 0 h 1015487"/>
              <a:gd name="connsiteX1" fmla="*/ 5417994 w 5417994"/>
              <a:gd name="connsiteY1" fmla="*/ 0 h 1015487"/>
              <a:gd name="connsiteX2" fmla="*/ 5417994 w 5417994"/>
              <a:gd name="connsiteY2" fmla="*/ 1015487 h 1015487"/>
              <a:gd name="connsiteX3" fmla="*/ 0 w 5417994"/>
              <a:gd name="connsiteY3" fmla="*/ 1015487 h 1015487"/>
              <a:gd name="connsiteX4" fmla="*/ 0 w 5417994"/>
              <a:gd name="connsiteY4" fmla="*/ 0 h 101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94" h="1015487">
                <a:moveTo>
                  <a:pt x="0" y="0"/>
                </a:moveTo>
                <a:lnTo>
                  <a:pt x="5417994" y="0"/>
                </a:lnTo>
                <a:lnTo>
                  <a:pt x="5417994" y="1015487"/>
                </a:lnTo>
                <a:lnTo>
                  <a:pt x="0" y="10154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1590" rIns="0" bIns="2159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kern="1200" dirty="0" smtClean="0"/>
              <a:t>d) implement and measure performance</a:t>
            </a:r>
            <a:endParaRPr lang="en-US" sz="2000" kern="1200" dirty="0"/>
          </a:p>
        </p:txBody>
      </p:sp>
      <p:pic>
        <p:nvPicPr>
          <p:cNvPr id="15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2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Build </a:t>
            </a:r>
            <a:r>
              <a:rPr lang="en-US" sz="2400" dirty="0"/>
              <a:t>a comprehensive body of knowledge of PSS practices</a:t>
            </a:r>
            <a:endParaRPr lang="en-US" sz="2400" dirty="0" smtClean="0"/>
          </a:p>
          <a:p>
            <a:r>
              <a:rPr lang="en-US" sz="2400" dirty="0" smtClean="0"/>
              <a:t>Refinement and validation </a:t>
            </a:r>
            <a:r>
              <a:rPr lang="en-US" sz="2400" dirty="0"/>
              <a:t>by experts </a:t>
            </a:r>
            <a:endParaRPr lang="en-US" sz="2400" dirty="0" smtClean="0"/>
          </a:p>
          <a:p>
            <a:r>
              <a:rPr lang="en-US" sz="2400" dirty="0" smtClean="0"/>
              <a:t>Test </a:t>
            </a:r>
            <a:r>
              <a:rPr lang="en-US" sz="2400" dirty="0"/>
              <a:t>via action research and </a:t>
            </a:r>
            <a:r>
              <a:rPr lang="en-US" sz="2400" dirty="0" smtClean="0"/>
              <a:t>case studies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" y="3733800"/>
            <a:ext cx="7696200" cy="216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Daniela C. A. Pigosso</a:t>
            </a:r>
            <a:endParaRPr lang="en-US" sz="1600" strike="sngStrike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TECHNICAL UNIVERSITY OF DENMARK</a:t>
            </a:r>
          </a:p>
          <a:p>
            <a:pPr algn="ctr" rtl="0" eaLnBrk="1" hangingPunct="1">
              <a:spcAft>
                <a:spcPts val="30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 KGS. LYNGBY, DENMARK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r>
              <a:rPr lang="en-US" sz="1200" u="sng" dirty="0" smtClean="0">
                <a:latin typeface="Calibri" pitchFamily="34" charset="0"/>
                <a:cs typeface="+mn-cs"/>
              </a:rPr>
              <a:t>danpi@dtu.dk</a:t>
            </a:r>
          </a:p>
          <a:p>
            <a:pPr algn="ctr" rtl="0" eaLnBrk="1" hangingPunct="1"/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endParaRPr lang="en-US" sz="1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endParaRPr lang="en-US" sz="1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endParaRPr lang="en-US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1752600"/>
            <a:ext cx="8458200" cy="14700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noProof="0" dirty="0" smtClean="0">
                <a:solidFill>
                  <a:srgbClr val="8E0000"/>
                </a:solidFill>
                <a:latin typeface="Calibri" pitchFamily="34" charset="0"/>
                <a:ea typeface="+mj-ea"/>
                <a:cs typeface="Arial" charset="0"/>
              </a:rPr>
              <a:t>THANK YOU FOR YOUR ATTENTION!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pic>
        <p:nvPicPr>
          <p:cNvPr id="1030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80170"/>
            <a:ext cx="1676400" cy="77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8421"/>
            <a:ext cx="8305800" cy="5427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Shift to PSS is mainly driven by business motivations</a:t>
            </a:r>
          </a:p>
          <a:p>
            <a:endParaRPr lang="en-US" sz="28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6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189017"/>
            <a:ext cx="8229600" cy="15447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PSS potential for increased environmental performance is high, but PSS is not intrinsically sustainable!</a:t>
            </a: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kern="900" dirty="0"/>
              <a:t>PSS </a:t>
            </a:r>
            <a:r>
              <a:rPr lang="en-US" sz="2400" kern="900" dirty="0" smtClean="0"/>
              <a:t>design is a key factor </a:t>
            </a:r>
            <a:r>
              <a:rPr lang="en-US" sz="2400" kern="900" dirty="0"/>
              <a:t>for the development of sustainable PSS</a:t>
            </a:r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36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6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8259" y="2063294"/>
            <a:ext cx="8288482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n-US" sz="2200" i="1" dirty="0" smtClean="0">
                <a:solidFill>
                  <a:srgbClr val="002060"/>
                </a:solidFill>
              </a:rPr>
              <a:t>Implementation of ecodesign best practices into PSS development has the potential to increase PSS environmental performance, supporting the transition towards a more sustainable system</a:t>
            </a:r>
          </a:p>
        </p:txBody>
      </p:sp>
    </p:spTree>
    <p:extLst>
      <p:ext uri="{BB962C8B-B14F-4D97-AF65-F5344CB8AC3E}">
        <p14:creationId xmlns:p14="http://schemas.microsoft.com/office/powerpoint/2010/main" val="32616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Research aim and methodology</a:t>
            </a:r>
            <a:endParaRPr lang="en-US" sz="4000" dirty="0"/>
          </a:p>
        </p:txBody>
      </p:sp>
      <p:sp>
        <p:nvSpPr>
          <p:cNvPr id="12" name="Freeform 11"/>
          <p:cNvSpPr/>
          <p:nvPr/>
        </p:nvSpPr>
        <p:spPr>
          <a:xfrm>
            <a:off x="2669634" y="1295418"/>
            <a:ext cx="1649536" cy="1649536"/>
          </a:xfrm>
          <a:custGeom>
            <a:avLst/>
            <a:gdLst>
              <a:gd name="connsiteX0" fmla="*/ 0 w 1649536"/>
              <a:gd name="connsiteY0" fmla="*/ 824768 h 1649536"/>
              <a:gd name="connsiteX1" fmla="*/ 824768 w 1649536"/>
              <a:gd name="connsiteY1" fmla="*/ 0 h 1649536"/>
              <a:gd name="connsiteX2" fmla="*/ 1649536 w 1649536"/>
              <a:gd name="connsiteY2" fmla="*/ 824768 h 1649536"/>
              <a:gd name="connsiteX3" fmla="*/ 824768 w 1649536"/>
              <a:gd name="connsiteY3" fmla="*/ 1649536 h 1649536"/>
              <a:gd name="connsiteX4" fmla="*/ 0 w 1649536"/>
              <a:gd name="connsiteY4" fmla="*/ 824768 h 164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9536" h="1649536">
                <a:moveTo>
                  <a:pt x="0" y="824768"/>
                </a:moveTo>
                <a:cubicBezTo>
                  <a:pt x="0" y="369261"/>
                  <a:pt x="369261" y="0"/>
                  <a:pt x="824768" y="0"/>
                </a:cubicBezTo>
                <a:cubicBezTo>
                  <a:pt x="1280275" y="0"/>
                  <a:pt x="1649536" y="369261"/>
                  <a:pt x="1649536" y="824768"/>
                </a:cubicBezTo>
                <a:cubicBezTo>
                  <a:pt x="1649536" y="1280275"/>
                  <a:pt x="1280275" y="1649536"/>
                  <a:pt x="824768" y="1649536"/>
                </a:cubicBezTo>
                <a:cubicBezTo>
                  <a:pt x="369261" y="1649536"/>
                  <a:pt x="0" y="1280275"/>
                  <a:pt x="0" y="82476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349" tIns="259349" rIns="259349" bIns="25934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Identify the best practices for PSS development </a:t>
            </a:r>
            <a:endParaRPr lang="en-US" sz="1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3016036" y="3078896"/>
            <a:ext cx="956731" cy="956731"/>
          </a:xfrm>
          <a:custGeom>
            <a:avLst/>
            <a:gdLst>
              <a:gd name="connsiteX0" fmla="*/ 126815 w 956731"/>
              <a:gd name="connsiteY0" fmla="*/ 365854 h 956731"/>
              <a:gd name="connsiteX1" fmla="*/ 365854 w 956731"/>
              <a:gd name="connsiteY1" fmla="*/ 365854 h 956731"/>
              <a:gd name="connsiteX2" fmla="*/ 365854 w 956731"/>
              <a:gd name="connsiteY2" fmla="*/ 126815 h 956731"/>
              <a:gd name="connsiteX3" fmla="*/ 590877 w 956731"/>
              <a:gd name="connsiteY3" fmla="*/ 126815 h 956731"/>
              <a:gd name="connsiteX4" fmla="*/ 590877 w 956731"/>
              <a:gd name="connsiteY4" fmla="*/ 365854 h 956731"/>
              <a:gd name="connsiteX5" fmla="*/ 829916 w 956731"/>
              <a:gd name="connsiteY5" fmla="*/ 365854 h 956731"/>
              <a:gd name="connsiteX6" fmla="*/ 829916 w 956731"/>
              <a:gd name="connsiteY6" fmla="*/ 590877 h 956731"/>
              <a:gd name="connsiteX7" fmla="*/ 590877 w 956731"/>
              <a:gd name="connsiteY7" fmla="*/ 590877 h 956731"/>
              <a:gd name="connsiteX8" fmla="*/ 590877 w 956731"/>
              <a:gd name="connsiteY8" fmla="*/ 829916 h 956731"/>
              <a:gd name="connsiteX9" fmla="*/ 365854 w 956731"/>
              <a:gd name="connsiteY9" fmla="*/ 829916 h 956731"/>
              <a:gd name="connsiteX10" fmla="*/ 365854 w 956731"/>
              <a:gd name="connsiteY10" fmla="*/ 590877 h 956731"/>
              <a:gd name="connsiteX11" fmla="*/ 126815 w 956731"/>
              <a:gd name="connsiteY11" fmla="*/ 590877 h 956731"/>
              <a:gd name="connsiteX12" fmla="*/ 126815 w 956731"/>
              <a:gd name="connsiteY12" fmla="*/ 365854 h 9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6731" h="956731">
                <a:moveTo>
                  <a:pt x="126815" y="365854"/>
                </a:moveTo>
                <a:lnTo>
                  <a:pt x="365854" y="365854"/>
                </a:lnTo>
                <a:lnTo>
                  <a:pt x="365854" y="126815"/>
                </a:lnTo>
                <a:lnTo>
                  <a:pt x="590877" y="126815"/>
                </a:lnTo>
                <a:lnTo>
                  <a:pt x="590877" y="365854"/>
                </a:lnTo>
                <a:lnTo>
                  <a:pt x="829916" y="365854"/>
                </a:lnTo>
                <a:lnTo>
                  <a:pt x="829916" y="590877"/>
                </a:lnTo>
                <a:lnTo>
                  <a:pt x="590877" y="590877"/>
                </a:lnTo>
                <a:lnTo>
                  <a:pt x="590877" y="829916"/>
                </a:lnTo>
                <a:lnTo>
                  <a:pt x="365854" y="829916"/>
                </a:lnTo>
                <a:lnTo>
                  <a:pt x="365854" y="590877"/>
                </a:lnTo>
                <a:lnTo>
                  <a:pt x="126815" y="590877"/>
                </a:lnTo>
                <a:lnTo>
                  <a:pt x="126815" y="365854"/>
                </a:lnTo>
                <a:close/>
              </a:path>
            </a:pathLst>
          </a:custGeom>
          <a:solidFill>
            <a:srgbClr val="A4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15" tIns="365854" rIns="126815" bIns="36585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14" name="Freeform 13"/>
          <p:cNvSpPr/>
          <p:nvPr/>
        </p:nvSpPr>
        <p:spPr>
          <a:xfrm>
            <a:off x="2669634" y="4169570"/>
            <a:ext cx="1649536" cy="1649536"/>
          </a:xfrm>
          <a:custGeom>
            <a:avLst/>
            <a:gdLst>
              <a:gd name="connsiteX0" fmla="*/ 0 w 1649536"/>
              <a:gd name="connsiteY0" fmla="*/ 824768 h 1649536"/>
              <a:gd name="connsiteX1" fmla="*/ 824768 w 1649536"/>
              <a:gd name="connsiteY1" fmla="*/ 0 h 1649536"/>
              <a:gd name="connsiteX2" fmla="*/ 1649536 w 1649536"/>
              <a:gd name="connsiteY2" fmla="*/ 824768 h 1649536"/>
              <a:gd name="connsiteX3" fmla="*/ 824768 w 1649536"/>
              <a:gd name="connsiteY3" fmla="*/ 1649536 h 1649536"/>
              <a:gd name="connsiteX4" fmla="*/ 0 w 1649536"/>
              <a:gd name="connsiteY4" fmla="*/ 824768 h 164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9536" h="1649536">
                <a:moveTo>
                  <a:pt x="0" y="824768"/>
                </a:moveTo>
                <a:cubicBezTo>
                  <a:pt x="0" y="369261"/>
                  <a:pt x="369261" y="0"/>
                  <a:pt x="824768" y="0"/>
                </a:cubicBezTo>
                <a:cubicBezTo>
                  <a:pt x="1280275" y="0"/>
                  <a:pt x="1649536" y="369261"/>
                  <a:pt x="1649536" y="824768"/>
                </a:cubicBezTo>
                <a:cubicBezTo>
                  <a:pt x="1649536" y="1280275"/>
                  <a:pt x="1280275" y="1649536"/>
                  <a:pt x="824768" y="1649536"/>
                </a:cubicBezTo>
                <a:cubicBezTo>
                  <a:pt x="369261" y="1649536"/>
                  <a:pt x="0" y="1280275"/>
                  <a:pt x="0" y="82476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349" tIns="259349" rIns="259349" bIns="25934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Propose their integration into the Ecodesign Maturity Model (EcoM2)</a:t>
            </a:r>
          </a:p>
        </p:txBody>
      </p:sp>
      <p:sp>
        <p:nvSpPr>
          <p:cNvPr id="15" name="Freeform 14"/>
          <p:cNvSpPr/>
          <p:nvPr/>
        </p:nvSpPr>
        <p:spPr>
          <a:xfrm>
            <a:off x="4566601" y="3250448"/>
            <a:ext cx="524552" cy="613627"/>
          </a:xfrm>
          <a:custGeom>
            <a:avLst/>
            <a:gdLst>
              <a:gd name="connsiteX0" fmla="*/ 0 w 524552"/>
              <a:gd name="connsiteY0" fmla="*/ 122725 h 613627"/>
              <a:gd name="connsiteX1" fmla="*/ 262276 w 524552"/>
              <a:gd name="connsiteY1" fmla="*/ 122725 h 613627"/>
              <a:gd name="connsiteX2" fmla="*/ 262276 w 524552"/>
              <a:gd name="connsiteY2" fmla="*/ 0 h 613627"/>
              <a:gd name="connsiteX3" fmla="*/ 524552 w 524552"/>
              <a:gd name="connsiteY3" fmla="*/ 306814 h 613627"/>
              <a:gd name="connsiteX4" fmla="*/ 262276 w 524552"/>
              <a:gd name="connsiteY4" fmla="*/ 613627 h 613627"/>
              <a:gd name="connsiteX5" fmla="*/ 262276 w 524552"/>
              <a:gd name="connsiteY5" fmla="*/ 490902 h 613627"/>
              <a:gd name="connsiteX6" fmla="*/ 0 w 524552"/>
              <a:gd name="connsiteY6" fmla="*/ 490902 h 613627"/>
              <a:gd name="connsiteX7" fmla="*/ 0 w 524552"/>
              <a:gd name="connsiteY7" fmla="*/ 122725 h 61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552" h="613627">
                <a:moveTo>
                  <a:pt x="0" y="122725"/>
                </a:moveTo>
                <a:lnTo>
                  <a:pt x="262276" y="122725"/>
                </a:lnTo>
                <a:lnTo>
                  <a:pt x="262276" y="0"/>
                </a:lnTo>
                <a:lnTo>
                  <a:pt x="524552" y="306814"/>
                </a:lnTo>
                <a:lnTo>
                  <a:pt x="262276" y="613627"/>
                </a:lnTo>
                <a:lnTo>
                  <a:pt x="262276" y="490902"/>
                </a:lnTo>
                <a:lnTo>
                  <a:pt x="0" y="490902"/>
                </a:lnTo>
                <a:lnTo>
                  <a:pt x="0" y="122725"/>
                </a:lnTo>
                <a:close/>
              </a:path>
            </a:pathLst>
          </a:custGeom>
          <a:solidFill>
            <a:srgbClr val="A4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2725" rIns="157366" bIns="12272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16" name="Freeform 15"/>
          <p:cNvSpPr/>
          <p:nvPr/>
        </p:nvSpPr>
        <p:spPr>
          <a:xfrm>
            <a:off x="5308892" y="1907725"/>
            <a:ext cx="3299073" cy="3299073"/>
          </a:xfrm>
          <a:custGeom>
            <a:avLst/>
            <a:gdLst>
              <a:gd name="connsiteX0" fmla="*/ 0 w 3299073"/>
              <a:gd name="connsiteY0" fmla="*/ 1649537 h 3299073"/>
              <a:gd name="connsiteX1" fmla="*/ 1649537 w 3299073"/>
              <a:gd name="connsiteY1" fmla="*/ 0 h 3299073"/>
              <a:gd name="connsiteX2" fmla="*/ 3299074 w 3299073"/>
              <a:gd name="connsiteY2" fmla="*/ 1649537 h 3299073"/>
              <a:gd name="connsiteX3" fmla="*/ 1649537 w 3299073"/>
              <a:gd name="connsiteY3" fmla="*/ 3299074 h 3299073"/>
              <a:gd name="connsiteX4" fmla="*/ 0 w 3299073"/>
              <a:gd name="connsiteY4" fmla="*/ 1649537 h 329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073" h="3299073">
                <a:moveTo>
                  <a:pt x="0" y="1649537"/>
                </a:moveTo>
                <a:cubicBezTo>
                  <a:pt x="0" y="738523"/>
                  <a:pt x="738523" y="0"/>
                  <a:pt x="1649537" y="0"/>
                </a:cubicBezTo>
                <a:cubicBezTo>
                  <a:pt x="2560551" y="0"/>
                  <a:pt x="3299074" y="738523"/>
                  <a:pt x="3299074" y="1649537"/>
                </a:cubicBezTo>
                <a:cubicBezTo>
                  <a:pt x="3299074" y="2560551"/>
                  <a:pt x="2560551" y="3299074"/>
                  <a:pt x="1649537" y="3299074"/>
                </a:cubicBezTo>
                <a:cubicBezTo>
                  <a:pt x="738523" y="3299074"/>
                  <a:pt x="0" y="2560551"/>
                  <a:pt x="0" y="164953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428" tIns="517428" rIns="517428" bIns="517428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Support the development of environmentally sustainable PSS</a:t>
            </a:r>
            <a:endParaRPr lang="en-US" sz="2700" kern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6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1585245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Review: best practices for PSS development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019398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Categorization of best practices for PSS development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5720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analysis of best practices and EcoM2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for PSS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1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17 identified best practices (managerial </a:t>
            </a:r>
            <a:r>
              <a:rPr lang="en-US" sz="2000" dirty="0"/>
              <a:t>activities required to develop </a:t>
            </a:r>
            <a:r>
              <a:rPr lang="en-US" sz="2000" dirty="0" smtClean="0"/>
              <a:t>PSS)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23613"/>
          <a:stretch/>
        </p:blipFill>
        <p:spPr>
          <a:xfrm>
            <a:off x="1676400" y="2057400"/>
            <a:ext cx="5410200" cy="38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for PSS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Wide </a:t>
            </a:r>
            <a:r>
              <a:rPr lang="en-US" sz="2000" dirty="0"/>
              <a:t>range of considerations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Only one practice clearly incorporates environmental dimension: </a:t>
            </a:r>
            <a:r>
              <a:rPr lang="en-US" sz="2000" dirty="0"/>
              <a:t>#8 “</a:t>
            </a:r>
            <a:r>
              <a:rPr lang="en-GB" sz="2000" dirty="0"/>
              <a:t>Understand the life cycle of the offerings”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90377368"/>
              </p:ext>
            </p:extLst>
          </p:nvPr>
        </p:nvGraphicFramePr>
        <p:xfrm>
          <a:off x="544033" y="2209800"/>
          <a:ext cx="8153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32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3331" r="18888" b="3411"/>
          <a:stretch/>
        </p:blipFill>
        <p:spPr bwMode="auto">
          <a:xfrm>
            <a:off x="2971800" y="1264966"/>
            <a:ext cx="5944167" cy="453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Ecodesign Maturity Model (EcoM2)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676400"/>
            <a:ext cx="29562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</a:t>
            </a:r>
            <a:r>
              <a:rPr lang="en-GB" sz="2000" dirty="0" smtClean="0"/>
              <a:t>ramework to support ecodesign implementation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Step-by-step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Focus on process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Companies: LEGO, Philips, </a:t>
            </a:r>
            <a:r>
              <a:rPr lang="en-GB" sz="2000" dirty="0" err="1" smtClean="0"/>
              <a:t>Grundfos</a:t>
            </a:r>
            <a:r>
              <a:rPr lang="en-GB" sz="2000" dirty="0" smtClean="0"/>
              <a:t>, Natura, Embraer…</a:t>
            </a:r>
            <a:endParaRPr lang="en-GB" sz="2000" dirty="0"/>
          </a:p>
        </p:txBody>
      </p:sp>
      <p:pic>
        <p:nvPicPr>
          <p:cNvPr id="21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EcoM2 for PSS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5204" y="3135972"/>
            <a:ext cx="3348510" cy="294608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75203" y="3135973"/>
            <a:ext cx="294607" cy="294607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75203" y="2409266"/>
            <a:ext cx="4010253" cy="847541"/>
          </a:xfrm>
          <a:custGeom>
            <a:avLst/>
            <a:gdLst>
              <a:gd name="connsiteX0" fmla="*/ 0 w 4010253"/>
              <a:gd name="connsiteY0" fmla="*/ 0 h 847541"/>
              <a:gd name="connsiteX1" fmla="*/ 4010253 w 4010253"/>
              <a:gd name="connsiteY1" fmla="*/ 0 h 847541"/>
              <a:gd name="connsiteX2" fmla="*/ 4010253 w 4010253"/>
              <a:gd name="connsiteY2" fmla="*/ 847541 h 847541"/>
              <a:gd name="connsiteX3" fmla="*/ 0 w 4010253"/>
              <a:gd name="connsiteY3" fmla="*/ 847541 h 847541"/>
              <a:gd name="connsiteX4" fmla="*/ 0 w 4010253"/>
              <a:gd name="connsiteY4" fmla="*/ 0 h 84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0253" h="847541">
                <a:moveTo>
                  <a:pt x="0" y="0"/>
                </a:moveTo>
                <a:lnTo>
                  <a:pt x="4010253" y="0"/>
                </a:lnTo>
                <a:lnTo>
                  <a:pt x="4010253" y="847541"/>
                </a:lnTo>
                <a:lnTo>
                  <a:pt x="0" y="847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1. Classification of the 17 best practices for PSS development</a:t>
            </a:r>
            <a:endParaRPr lang="en-US" sz="2000" kern="1200" dirty="0"/>
          </a:p>
        </p:txBody>
      </p:sp>
      <p:sp>
        <p:nvSpPr>
          <p:cNvPr id="11" name="Rectangle 10"/>
          <p:cNvSpPr/>
          <p:nvPr/>
        </p:nvSpPr>
        <p:spPr>
          <a:xfrm>
            <a:off x="575203" y="3822694"/>
            <a:ext cx="294600" cy="2946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855921" y="3626637"/>
            <a:ext cx="3729535" cy="686714"/>
          </a:xfrm>
          <a:custGeom>
            <a:avLst/>
            <a:gdLst>
              <a:gd name="connsiteX0" fmla="*/ 0 w 3729535"/>
              <a:gd name="connsiteY0" fmla="*/ 0 h 686714"/>
              <a:gd name="connsiteX1" fmla="*/ 3729535 w 3729535"/>
              <a:gd name="connsiteY1" fmla="*/ 0 h 686714"/>
              <a:gd name="connsiteX2" fmla="*/ 3729535 w 3729535"/>
              <a:gd name="connsiteY2" fmla="*/ 686714 h 686714"/>
              <a:gd name="connsiteX3" fmla="*/ 0 w 3729535"/>
              <a:gd name="connsiteY3" fmla="*/ 686714 h 686714"/>
              <a:gd name="connsiteX4" fmla="*/ 0 w 3729535"/>
              <a:gd name="connsiteY4" fmla="*/ 0 h 68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9535" h="686714">
                <a:moveTo>
                  <a:pt x="0" y="0"/>
                </a:moveTo>
                <a:lnTo>
                  <a:pt x="3729535" y="0"/>
                </a:lnTo>
                <a:lnTo>
                  <a:pt x="3729535" y="686714"/>
                </a:lnTo>
                <a:lnTo>
                  <a:pt x="0" y="6867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EcoM2 evolution levels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5203" y="4271971"/>
            <a:ext cx="294600" cy="2946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855921" y="4075914"/>
            <a:ext cx="3729535" cy="686714"/>
          </a:xfrm>
          <a:custGeom>
            <a:avLst/>
            <a:gdLst>
              <a:gd name="connsiteX0" fmla="*/ 0 w 3729535"/>
              <a:gd name="connsiteY0" fmla="*/ 0 h 686714"/>
              <a:gd name="connsiteX1" fmla="*/ 3729535 w 3729535"/>
              <a:gd name="connsiteY1" fmla="*/ 0 h 686714"/>
              <a:gd name="connsiteX2" fmla="*/ 3729535 w 3729535"/>
              <a:gd name="connsiteY2" fmla="*/ 686714 h 686714"/>
              <a:gd name="connsiteX3" fmla="*/ 0 w 3729535"/>
              <a:gd name="connsiteY3" fmla="*/ 686714 h 686714"/>
              <a:gd name="connsiteX4" fmla="*/ 0 w 3729535"/>
              <a:gd name="connsiteY4" fmla="*/ 0 h 68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9535" h="686714">
                <a:moveTo>
                  <a:pt x="0" y="0"/>
                </a:moveTo>
                <a:lnTo>
                  <a:pt x="3729535" y="0"/>
                </a:lnTo>
                <a:lnTo>
                  <a:pt x="3729535" y="686714"/>
                </a:lnTo>
                <a:lnTo>
                  <a:pt x="0" y="6867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Development phases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85970" y="3135972"/>
            <a:ext cx="3481144" cy="294608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4785969" y="3135973"/>
            <a:ext cx="294607" cy="294607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4785970" y="2409266"/>
            <a:ext cx="3481144" cy="847541"/>
          </a:xfrm>
          <a:custGeom>
            <a:avLst/>
            <a:gdLst>
              <a:gd name="connsiteX0" fmla="*/ 0 w 4010253"/>
              <a:gd name="connsiteY0" fmla="*/ 0 h 847541"/>
              <a:gd name="connsiteX1" fmla="*/ 4010253 w 4010253"/>
              <a:gd name="connsiteY1" fmla="*/ 0 h 847541"/>
              <a:gd name="connsiteX2" fmla="*/ 4010253 w 4010253"/>
              <a:gd name="connsiteY2" fmla="*/ 847541 h 847541"/>
              <a:gd name="connsiteX3" fmla="*/ 0 w 4010253"/>
              <a:gd name="connsiteY3" fmla="*/ 847541 h 847541"/>
              <a:gd name="connsiteX4" fmla="*/ 0 w 4010253"/>
              <a:gd name="connsiteY4" fmla="*/ 0 h 84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0253" h="847541">
                <a:moveTo>
                  <a:pt x="0" y="0"/>
                </a:moveTo>
                <a:lnTo>
                  <a:pt x="4010253" y="0"/>
                </a:lnTo>
                <a:lnTo>
                  <a:pt x="4010253" y="847541"/>
                </a:lnTo>
                <a:lnTo>
                  <a:pt x="0" y="847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2. Modification/adaptation of the EcoM2 practices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5969" y="3822694"/>
            <a:ext cx="294600" cy="2946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5066687" y="3626637"/>
            <a:ext cx="3729535" cy="686714"/>
          </a:xfrm>
          <a:custGeom>
            <a:avLst/>
            <a:gdLst>
              <a:gd name="connsiteX0" fmla="*/ 0 w 3729535"/>
              <a:gd name="connsiteY0" fmla="*/ 0 h 686714"/>
              <a:gd name="connsiteX1" fmla="*/ 3729535 w 3729535"/>
              <a:gd name="connsiteY1" fmla="*/ 0 h 686714"/>
              <a:gd name="connsiteX2" fmla="*/ 3729535 w 3729535"/>
              <a:gd name="connsiteY2" fmla="*/ 686714 h 686714"/>
              <a:gd name="connsiteX3" fmla="*/ 0 w 3729535"/>
              <a:gd name="connsiteY3" fmla="*/ 686714 h 686714"/>
              <a:gd name="connsiteX4" fmla="*/ 0 w 3729535"/>
              <a:gd name="connsiteY4" fmla="*/ 0 h 68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9535" h="686714">
                <a:moveTo>
                  <a:pt x="0" y="0"/>
                </a:moveTo>
                <a:lnTo>
                  <a:pt x="3729535" y="0"/>
                </a:lnTo>
                <a:lnTo>
                  <a:pt x="3729535" y="686714"/>
                </a:lnTo>
                <a:lnTo>
                  <a:pt x="0" y="6867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From products to 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701" y="1220632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EcoM2</a:t>
            </a:r>
            <a:r>
              <a:rPr lang="en-GB" sz="2400" dirty="0"/>
              <a:t> </a:t>
            </a:r>
            <a:r>
              <a:rPr lang="en-GB" sz="2400" dirty="0" smtClean="0"/>
              <a:t>for PSS: support the development of environmentally sustainable PSS 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356943" y="5299806"/>
            <a:ext cx="822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/>
              <a:t>EcoM2 </a:t>
            </a:r>
            <a:r>
              <a:rPr lang="en-GB" sz="2400" i="1" dirty="0"/>
              <a:t>for PSS</a:t>
            </a:r>
            <a:r>
              <a:rPr lang="en-GB" sz="2400" dirty="0"/>
              <a:t> model presents a total amount of 79 management </a:t>
            </a:r>
            <a:r>
              <a:rPr lang="en-GB" sz="2400" dirty="0" smtClean="0"/>
              <a:t>practices</a:t>
            </a:r>
            <a:endParaRPr lang="en-US" sz="2400" dirty="0"/>
          </a:p>
        </p:txBody>
      </p:sp>
      <p:pic>
        <p:nvPicPr>
          <p:cNvPr id="21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 smtClean="0">
                <a:solidFill>
                  <a:srgbClr val="8E0000"/>
                </a:solidFill>
              </a:rPr>
              <a:t>#1</a:t>
            </a:r>
          </a:p>
          <a:p>
            <a:pPr marL="0" indent="0">
              <a:buNone/>
            </a:pPr>
            <a:r>
              <a:rPr lang="en-GB" dirty="0" smtClean="0"/>
              <a:t>Importance </a:t>
            </a:r>
            <a:r>
              <a:rPr lang="en-GB" dirty="0"/>
              <a:t>of considering PSS in the early stages of the development </a:t>
            </a:r>
            <a:r>
              <a:rPr lang="en-GB" dirty="0" smtClean="0"/>
              <a:t>process</a:t>
            </a:r>
            <a:r>
              <a:rPr lang="en-GB" dirty="0"/>
              <a:t> </a:t>
            </a:r>
            <a:r>
              <a:rPr lang="en-GB" dirty="0" smtClean="0"/>
              <a:t>(13 </a:t>
            </a:r>
            <a:r>
              <a:rPr lang="en-GB" dirty="0"/>
              <a:t>out of the 17 identified </a:t>
            </a:r>
            <a:r>
              <a:rPr lang="en-GB" dirty="0" smtClean="0"/>
              <a:t>practices)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6" descr="http://www.wagonblast.com/wp-content/uploads/2014/05/DT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8725"/>
            <a:ext cx="1143000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522</Words>
  <Application>Microsoft Office PowerPoint</Application>
  <PresentationFormat>Affichage à l'écran (4:3)</PresentationFormat>
  <Paragraphs>129</Paragraphs>
  <Slides>17</Slides>
  <Notes>7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Office Theme</vt:lpstr>
      <vt:lpstr>Présentation PowerPoint</vt:lpstr>
      <vt:lpstr>Introduction</vt:lpstr>
      <vt:lpstr>Hypothesis</vt:lpstr>
      <vt:lpstr>Research aim and methodology</vt:lpstr>
      <vt:lpstr>Best practices for PSS design</vt:lpstr>
      <vt:lpstr>Best practices for PSS design</vt:lpstr>
      <vt:lpstr>Ecodesign Maturity Model (EcoM2)</vt:lpstr>
      <vt:lpstr>EcoM2 for PSS</vt:lpstr>
      <vt:lpstr>Main findings</vt:lpstr>
      <vt:lpstr>Main findings</vt:lpstr>
      <vt:lpstr>Main findings</vt:lpstr>
      <vt:lpstr>Main findings</vt:lpstr>
      <vt:lpstr>Main findings</vt:lpstr>
      <vt:lpstr>EcoM2 for PSS</vt:lpstr>
      <vt:lpstr>Final Remarks</vt:lpstr>
      <vt:lpstr>Future research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kashkou</dc:creator>
  <cp:lastModifiedBy>ANDRIANKAJA Dina</cp:lastModifiedBy>
  <cp:revision>63</cp:revision>
  <dcterms:created xsi:type="dcterms:W3CDTF">2006-08-16T00:00:00Z</dcterms:created>
  <dcterms:modified xsi:type="dcterms:W3CDTF">2015-05-21T13:46:08Z</dcterms:modified>
</cp:coreProperties>
</file>